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256" r:id="rId2"/>
    <p:sldId id="301" r:id="rId3"/>
    <p:sldId id="303" r:id="rId4"/>
    <p:sldId id="302" r:id="rId5"/>
    <p:sldId id="258" r:id="rId6"/>
    <p:sldId id="285" r:id="rId7"/>
    <p:sldId id="286" r:id="rId8"/>
    <p:sldId id="257" r:id="rId9"/>
    <p:sldId id="260" r:id="rId10"/>
    <p:sldId id="304" r:id="rId11"/>
    <p:sldId id="309" r:id="rId12"/>
    <p:sldId id="308" r:id="rId13"/>
    <p:sldId id="305" r:id="rId14"/>
    <p:sldId id="262" r:id="rId15"/>
    <p:sldId id="263" r:id="rId16"/>
    <p:sldId id="264" r:id="rId17"/>
    <p:sldId id="265" r:id="rId18"/>
    <p:sldId id="266" r:id="rId19"/>
    <p:sldId id="310" r:id="rId20"/>
    <p:sldId id="296" r:id="rId21"/>
    <p:sldId id="297" r:id="rId22"/>
    <p:sldId id="300" r:id="rId23"/>
    <p:sldId id="291" r:id="rId24"/>
    <p:sldId id="298" r:id="rId25"/>
    <p:sldId id="311" r:id="rId26"/>
    <p:sldId id="313" r:id="rId27"/>
    <p:sldId id="316" r:id="rId28"/>
    <p:sldId id="314" r:id="rId29"/>
    <p:sldId id="315" r:id="rId30"/>
    <p:sldId id="312" r:id="rId31"/>
    <p:sldId id="318" r:id="rId32"/>
    <p:sldId id="319" r:id="rId33"/>
    <p:sldId id="287" r:id="rId34"/>
    <p:sldId id="290" r:id="rId35"/>
    <p:sldId id="292" r:id="rId36"/>
    <p:sldId id="267" r:id="rId37"/>
    <p:sldId id="294" r:id="rId38"/>
    <p:sldId id="295" r:id="rId39"/>
    <p:sldId id="307" r:id="rId40"/>
  </p:sldIdLst>
  <p:sldSz cx="9144000" cy="6858000" type="screen4x3"/>
  <p:notesSz cx="6797675" cy="9928225"/>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ECFF"/>
    <a:srgbClr val="CCFFCC"/>
    <a:srgbClr val="FFCCCC"/>
    <a:srgbClr val="CCFF99"/>
    <a:srgbClr val="009900"/>
    <a:srgbClr val="FFFF99"/>
    <a:srgbClr val="C98CCE"/>
    <a:srgbClr val="3E03D3"/>
    <a:srgbClr val="3C1981"/>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10" autoAdjust="0"/>
    <p:restoredTop sz="98387" autoAdjust="0"/>
  </p:normalViewPr>
  <p:slideViewPr>
    <p:cSldViewPr>
      <p:cViewPr>
        <p:scale>
          <a:sx n="63" d="100"/>
          <a:sy n="63" d="100"/>
        </p:scale>
        <p:origin x="-102" y="1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16325B9-8517-474C-AFB1-47FAE04C40AC}" type="datetimeFigureOut">
              <a:rPr lang="ru-RU"/>
              <a:pPr>
                <a:defRPr/>
              </a:pPr>
              <a:t>15.07.2010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6B8C359-D51E-4785-8678-BBA7D21FA490}"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noFill/>
          <a:ln>
            <a:solidFill>
              <a:srgbClr val="000000"/>
            </a:solidFill>
            <a:miter lim="800000"/>
            <a:headEnd/>
            <a:tailEnd/>
          </a:ln>
        </p:spPr>
      </p:sp>
      <p:sp>
        <p:nvSpPr>
          <p:cNvPr id="3481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45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57397D-F1C4-427C-BEB9-745EBD4557C8}" type="slidenum">
              <a:rPr lang="ru-RU" smtClean="0"/>
              <a:pPr fontAlgn="base">
                <a:spcBef>
                  <a:spcPct val="0"/>
                </a:spcBef>
                <a:spcAft>
                  <a:spcPct val="0"/>
                </a:spcAft>
                <a:defRPr/>
              </a:pPr>
              <a:t>34</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Полилиния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Полилиния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9" name="Заголовок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6" name="Дата 29"/>
          <p:cNvSpPr>
            <a:spLocks noGrp="1"/>
          </p:cNvSpPr>
          <p:nvPr>
            <p:ph type="dt" sz="half" idx="10"/>
          </p:nvPr>
        </p:nvSpPr>
        <p:spPr/>
        <p:txBody>
          <a:bodyPr/>
          <a:lstStyle>
            <a:lvl1pPr>
              <a:defRPr/>
            </a:lvl1pPr>
          </a:lstStyle>
          <a:p>
            <a:pPr>
              <a:defRPr/>
            </a:pPr>
            <a:fld id="{48BFE3FE-A615-491D-88A3-B9494CA3EE45}" type="datetimeFigureOut">
              <a:rPr lang="ru-RU"/>
              <a:pPr>
                <a:defRPr/>
              </a:pPr>
              <a:t>15.07.2010</a:t>
            </a:fld>
            <a:endParaRPr lang="ru-RU"/>
          </a:p>
        </p:txBody>
      </p:sp>
      <p:sp>
        <p:nvSpPr>
          <p:cNvPr id="7" name="Нижний колонтитул 18"/>
          <p:cNvSpPr>
            <a:spLocks noGrp="1"/>
          </p:cNvSpPr>
          <p:nvPr>
            <p:ph type="ftr" sz="quarter" idx="11"/>
          </p:nvPr>
        </p:nvSpPr>
        <p:spPr/>
        <p:txBody>
          <a:bodyPr/>
          <a:lstStyle>
            <a:lvl1pPr>
              <a:defRPr/>
            </a:lvl1pPr>
          </a:lstStyle>
          <a:p>
            <a:pPr>
              <a:defRPr/>
            </a:pPr>
            <a:endParaRPr lang="ru-RU"/>
          </a:p>
        </p:txBody>
      </p:sp>
      <p:sp>
        <p:nvSpPr>
          <p:cNvPr id="8" name="Номер слайда 26"/>
          <p:cNvSpPr>
            <a:spLocks noGrp="1"/>
          </p:cNvSpPr>
          <p:nvPr>
            <p:ph type="sldNum" sz="quarter" idx="12"/>
          </p:nvPr>
        </p:nvSpPr>
        <p:spPr/>
        <p:txBody>
          <a:bodyPr/>
          <a:lstStyle>
            <a:lvl1pPr>
              <a:defRPr/>
            </a:lvl1pPr>
          </a:lstStyle>
          <a:p>
            <a:pPr>
              <a:defRPr/>
            </a:pPr>
            <a:fld id="{95A824C8-1F57-4799-96BB-CFD728EB07C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24F5C8DD-7A53-4AF3-97F6-D93A678234C7}" type="datetimeFigureOut">
              <a:rPr lang="ru-RU"/>
              <a:pPr>
                <a:defRPr/>
              </a:pPr>
              <a:t>15.07.2010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3AC3ADFE-175B-4FB3-91E9-D0033E405E1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Полилиния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Полилиния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6" name="Дата 3"/>
          <p:cNvSpPr>
            <a:spLocks noGrp="1"/>
          </p:cNvSpPr>
          <p:nvPr>
            <p:ph type="dt" sz="half" idx="10"/>
          </p:nvPr>
        </p:nvSpPr>
        <p:spPr/>
        <p:txBody>
          <a:bodyPr/>
          <a:lstStyle>
            <a:lvl1pPr>
              <a:defRPr/>
            </a:lvl1pPr>
          </a:lstStyle>
          <a:p>
            <a:pPr>
              <a:defRPr/>
            </a:pPr>
            <a:fld id="{EE3DA08C-2C77-46D0-AB4C-A22F7C1C2ABD}" type="datetimeFigureOut">
              <a:rPr lang="ru-RU"/>
              <a:pPr>
                <a:defRPr/>
              </a:pPr>
              <a:t>15.07.2010</a:t>
            </a:fld>
            <a:endParaRPr lang="ru-RU"/>
          </a:p>
        </p:txBody>
      </p:sp>
      <p:sp>
        <p:nvSpPr>
          <p:cNvPr id="7" name="Нижний колонтитул 4"/>
          <p:cNvSpPr>
            <a:spLocks noGrp="1"/>
          </p:cNvSpPr>
          <p:nvPr>
            <p:ph type="ftr" sz="quarter" idx="11"/>
          </p:nvPr>
        </p:nvSpPr>
        <p:spPr/>
        <p:txBody>
          <a:bodyPr/>
          <a:lstStyle>
            <a:lvl1pPr>
              <a:defRPr/>
            </a:lvl1pPr>
          </a:lstStyle>
          <a:p>
            <a:pPr>
              <a:defRPr/>
            </a:pPr>
            <a:endParaRPr lang="ru-RU"/>
          </a:p>
        </p:txBody>
      </p:sp>
      <p:sp>
        <p:nvSpPr>
          <p:cNvPr id="8" name="Номер слайда 5"/>
          <p:cNvSpPr>
            <a:spLocks noGrp="1"/>
          </p:cNvSpPr>
          <p:nvPr>
            <p:ph type="sldNum" sz="quarter" idx="12"/>
          </p:nvPr>
        </p:nvSpPr>
        <p:spPr/>
        <p:txBody>
          <a:bodyPr/>
          <a:lstStyle>
            <a:lvl1pPr>
              <a:defRPr/>
            </a:lvl1pPr>
          </a:lstStyle>
          <a:p>
            <a:pPr>
              <a:defRPr/>
            </a:pPr>
            <a:fld id="{4E8D733E-ADBF-4817-B518-C864DD665E3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2090D11-5396-4937-884C-A006951B119B}" type="datetimeFigureOut">
              <a:rPr lang="ru-RU"/>
              <a:pPr>
                <a:defRPr/>
              </a:pPr>
              <a:t>15.07.2010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C65934A7-FFC3-4A1D-98CD-3B725343423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B9D609B1-068F-4D20-B41A-9E41EEB1FABA}" type="datetimeFigureOut">
              <a:rPr lang="ru-RU"/>
              <a:pPr>
                <a:defRPr/>
              </a:pPr>
              <a:t>15.07.2010</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B1DE351F-FE6F-4AB7-B7BF-1674C1F3AB3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lstStyle>
            <a:lvl1pPr algn="l">
              <a:defRPr sz="4600"/>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75D83B04-C9BF-4DEF-8461-74DC1A9BAEB7}" type="datetimeFigureOut">
              <a:rPr lang="ru-RU"/>
              <a:pPr>
                <a:defRPr/>
              </a:pPr>
              <a:t>15.07.2010</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82E78A39-765D-4661-9A7C-6E9CF0AD078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345A0699-BE8E-47E1-A028-4F96A788D60B}" type="datetimeFigureOut">
              <a:rPr lang="ru-RU"/>
              <a:pPr>
                <a:defRPr/>
              </a:pPr>
              <a:t>15.07.2010</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86F5EE3D-2D30-46B2-A94B-7368EF15165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80C48BB5-A22D-45F2-8203-F43FEEEC49AB}" type="datetimeFigureOut">
              <a:rPr lang="ru-RU"/>
              <a:pPr>
                <a:defRPr/>
              </a:pPr>
              <a:t>15.07.2010</a:t>
            </a:fld>
            <a:endParaRPr lang="ru-RU"/>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156575" y="6421438"/>
            <a:ext cx="762000" cy="365125"/>
          </a:xfrm>
        </p:spPr>
        <p:txBody>
          <a:bodyPr/>
          <a:lstStyle>
            <a:lvl1pPr>
              <a:defRPr/>
            </a:lvl1pPr>
          </a:lstStyle>
          <a:p>
            <a:pPr>
              <a:defRPr/>
            </a:pPr>
            <a:fld id="{AF770198-2DC6-484F-8BAD-664F538CF82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ru-RU" smtClean="0"/>
              <a:t>Образец заголовка</a:t>
            </a:r>
            <a:endParaRPr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ru-RU" smtClean="0"/>
              <a:t>Образец текста</a:t>
            </a:r>
          </a:p>
        </p:txBody>
      </p:sp>
      <p:sp>
        <p:nvSpPr>
          <p:cNvPr id="5" name="Дата 9"/>
          <p:cNvSpPr>
            <a:spLocks noGrp="1"/>
          </p:cNvSpPr>
          <p:nvPr>
            <p:ph type="dt" sz="half" idx="10"/>
          </p:nvPr>
        </p:nvSpPr>
        <p:spPr/>
        <p:txBody>
          <a:bodyPr/>
          <a:lstStyle>
            <a:lvl1pPr>
              <a:defRPr/>
            </a:lvl1pPr>
          </a:lstStyle>
          <a:p>
            <a:pPr>
              <a:defRPr/>
            </a:pPr>
            <a:fld id="{8D856909-7A24-4F49-8EEC-01F4CE076329}" type="datetimeFigureOut">
              <a:rPr lang="ru-RU"/>
              <a:pPr>
                <a:defRPr/>
              </a:pPr>
              <a:t>15.07.2010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BF696D74-F4E1-4B51-A74E-4A498C0FC62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468C439-3F04-4407-8AC7-B92BECDF5E30}" type="datetimeFigureOut">
              <a:rPr lang="ru-RU"/>
              <a:pPr>
                <a:defRPr/>
              </a:pPr>
              <a:t>15.07.2010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E9BD3B0C-41A4-4D2F-8443-9D9B2A0CFF3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F8E792E4-CEAB-4317-8B35-037DE09C8070}" type="datetimeFigureOut">
              <a:rPr lang="ru-RU"/>
              <a:pPr>
                <a:defRPr/>
              </a:pPr>
              <a:t>15.07.2010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F6251F3F-2345-4825-AE03-9F870D47B50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3E03D3"/>
            </a:gs>
            <a:gs pos="78000">
              <a:srgbClr val="3D0371"/>
            </a:gs>
            <a:gs pos="100000">
              <a:srgbClr val="C98CCE"/>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2" name="Полилиния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3076" name="Заголовок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ru-RU" smtClean="0"/>
              <a:t>Образец заголовка</a:t>
            </a:r>
            <a:endParaRPr lang="en-US" smtClean="0"/>
          </a:p>
        </p:txBody>
      </p:sp>
      <p:sp>
        <p:nvSpPr>
          <p:cNvPr id="3077" name="Текст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smtClean="0">
                <a:solidFill>
                  <a:schemeClr val="tx2">
                    <a:shade val="50000"/>
                  </a:schemeClr>
                </a:solidFill>
              </a:defRPr>
            </a:lvl1pPr>
          </a:lstStyle>
          <a:p>
            <a:pPr>
              <a:defRPr/>
            </a:pPr>
            <a:fld id="{E66B0B6B-0467-47B8-B81D-C8F6F0393EB7}" type="datetimeFigureOut">
              <a:rPr lang="ru-RU"/>
              <a:pPr>
                <a:defRPr/>
              </a:pPr>
              <a:t>15.07.2010</a:t>
            </a:fld>
            <a:endParaRPr lang="ru-RU"/>
          </a:p>
        </p:txBody>
      </p:sp>
      <p:sp>
        <p:nvSpPr>
          <p:cNvPr id="22" name="Нижний колонтитул 21"/>
          <p:cNvSpPr>
            <a:spLocks noGrp="1"/>
          </p:cNvSpPr>
          <p:nvPr>
            <p:ph type="ftr" sz="quarter" idx="3"/>
          </p:nvPr>
        </p:nvSpPr>
        <p:spPr>
          <a:xfrm>
            <a:off x="3124200" y="642143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ru-RU"/>
          </a:p>
        </p:txBody>
      </p:sp>
      <p:sp>
        <p:nvSpPr>
          <p:cNvPr id="18" name="Номер слайда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latinLnBrk="0" hangingPunct="1">
              <a:defRPr kumimoji="0" sz="1000" smtClean="0">
                <a:solidFill>
                  <a:schemeClr val="tx2">
                    <a:shade val="50000"/>
                  </a:schemeClr>
                </a:solidFill>
              </a:defRPr>
            </a:lvl1pPr>
          </a:lstStyle>
          <a:p>
            <a:pPr>
              <a:defRPr/>
            </a:pPr>
            <a:fld id="{E38F7711-2E22-4163-8737-DEB5055BAEFD}"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707" r:id="rId1"/>
    <p:sldLayoutId id="2147483699" r:id="rId2"/>
    <p:sldLayoutId id="2147483708" r:id="rId3"/>
    <p:sldLayoutId id="2147483700" r:id="rId4"/>
    <p:sldLayoutId id="2147483701" r:id="rId5"/>
    <p:sldLayoutId id="2147483702" r:id="rId6"/>
    <p:sldLayoutId id="2147483703" r:id="rId7"/>
    <p:sldLayoutId id="2147483709" r:id="rId8"/>
    <p:sldLayoutId id="2147483704" r:id="rId9"/>
    <p:sldLayoutId id="2147483705" r:id="rId10"/>
    <p:sldLayoutId id="2147483706"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a:defRPr>
      </a:lvl2pPr>
      <a:lvl3pPr algn="l" rtl="0" fontAlgn="base">
        <a:spcBef>
          <a:spcPct val="0"/>
        </a:spcBef>
        <a:spcAft>
          <a:spcPct val="0"/>
        </a:spcAft>
        <a:defRPr sz="4600">
          <a:solidFill>
            <a:schemeClr val="tx1"/>
          </a:solidFill>
          <a:latin typeface="Franklin Gothic Book"/>
        </a:defRPr>
      </a:lvl3pPr>
      <a:lvl4pPr algn="l" rtl="0" fontAlgn="base">
        <a:spcBef>
          <a:spcPct val="0"/>
        </a:spcBef>
        <a:spcAft>
          <a:spcPct val="0"/>
        </a:spcAft>
        <a:defRPr sz="4600">
          <a:solidFill>
            <a:schemeClr val="tx1"/>
          </a:solidFill>
          <a:latin typeface="Franklin Gothic Book"/>
        </a:defRPr>
      </a:lvl4pPr>
      <a:lvl5pPr algn="l" rtl="0" fontAlgn="base">
        <a:spcBef>
          <a:spcPct val="0"/>
        </a:spcBef>
        <a:spcAft>
          <a:spcPct val="0"/>
        </a:spcAft>
        <a:defRPr sz="4600">
          <a:solidFill>
            <a:schemeClr val="tx1"/>
          </a:solidFill>
          <a:latin typeface="Franklin Gothic Book"/>
        </a:defRPr>
      </a:lvl5pPr>
      <a:lvl6pPr marL="457200" algn="l" rtl="0" fontAlgn="base">
        <a:spcBef>
          <a:spcPct val="0"/>
        </a:spcBef>
        <a:spcAft>
          <a:spcPct val="0"/>
        </a:spcAft>
        <a:defRPr sz="4600">
          <a:solidFill>
            <a:schemeClr val="tx1"/>
          </a:solidFill>
          <a:latin typeface="Franklin Gothic Book"/>
        </a:defRPr>
      </a:lvl6pPr>
      <a:lvl7pPr marL="914400" algn="l" rtl="0" fontAlgn="base">
        <a:spcBef>
          <a:spcPct val="0"/>
        </a:spcBef>
        <a:spcAft>
          <a:spcPct val="0"/>
        </a:spcAft>
        <a:defRPr sz="4600">
          <a:solidFill>
            <a:schemeClr val="tx1"/>
          </a:solidFill>
          <a:latin typeface="Franklin Gothic Book"/>
        </a:defRPr>
      </a:lvl7pPr>
      <a:lvl8pPr marL="1371600" algn="l" rtl="0" fontAlgn="base">
        <a:spcBef>
          <a:spcPct val="0"/>
        </a:spcBef>
        <a:spcAft>
          <a:spcPct val="0"/>
        </a:spcAft>
        <a:defRPr sz="4600">
          <a:solidFill>
            <a:schemeClr val="tx1"/>
          </a:solidFill>
          <a:latin typeface="Franklin Gothic Book"/>
        </a:defRPr>
      </a:lvl8pPr>
      <a:lvl9pPr marL="1828800" algn="l" rtl="0" fontAlgn="base">
        <a:spcBef>
          <a:spcPct val="0"/>
        </a:spcBef>
        <a:spcAft>
          <a:spcPct val="0"/>
        </a:spcAft>
        <a:defRPr sz="4600">
          <a:solidFill>
            <a:schemeClr val="tx1"/>
          </a:solidFill>
          <a:latin typeface="Franklin Gothic Book"/>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pitchFamily="34"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pitchFamily="34"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1779" y="500042"/>
            <a:ext cx="10225877" cy="4339650"/>
          </a:xfrm>
          <a:prstGeom prst="rect">
            <a:avLst/>
          </a:prstGeom>
          <a:noFill/>
          <a:effectLst>
            <a:innerShdw blurRad="1130300" dist="2260600" dir="6420000">
              <a:schemeClr val="tx2">
                <a:alpha val="88000"/>
              </a:schemeClr>
            </a:innerShdw>
          </a:effectLst>
          <a:scene3d>
            <a:camera prst="perspectiveRelaxed" fov="2700000"/>
            <a:lightRig rig="threePt" dir="t">
              <a:rot lat="0" lon="0" rev="1800000"/>
            </a:lightRig>
          </a:scene3d>
          <a:sp3d extrusionH="69850" prstMaterial="metal">
            <a:bevelT w="196850" h="127000" prst="relaxedInset"/>
            <a:bevelB w="139700" h="139700" prst="divot"/>
          </a:sp3d>
        </p:spPr>
        <p:txBody>
          <a:bodyPr>
            <a:spAutoFit/>
          </a:bodyPr>
          <a:lstStyle/>
          <a:p>
            <a:pPr algn="ctr" fontAlgn="auto">
              <a:spcBef>
                <a:spcPts val="0"/>
              </a:spcBef>
              <a:spcAft>
                <a:spcPts val="0"/>
              </a:spcAft>
              <a:defRPr/>
            </a:pP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The characteristics of GRB with presence of </a:t>
            </a:r>
          </a:p>
          <a:p>
            <a:pPr algn="ctr" fontAlgn="auto">
              <a:spcBef>
                <a:spcPts val="0"/>
              </a:spcBef>
              <a:spcAft>
                <a:spcPts val="0"/>
              </a:spcAft>
              <a:defRPr/>
            </a:pP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high energy component </a:t>
            </a:r>
          </a:p>
          <a:p>
            <a:pPr algn="ctr" fontAlgn="auto">
              <a:spcBef>
                <a:spcPts val="0"/>
              </a:spcBef>
              <a:spcAft>
                <a:spcPts val="0"/>
              </a:spcAft>
              <a:defRPr/>
            </a:pP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in their spectra</a:t>
            </a:r>
          </a:p>
          <a:p>
            <a:pPr algn="ctr" fontAlgn="auto">
              <a:spcBef>
                <a:spcPts val="0"/>
              </a:spcBef>
              <a:spcAft>
                <a:spcPts val="0"/>
              </a:spcAft>
              <a:defRPr/>
            </a:pPr>
            <a:r>
              <a:rPr lang="en-US" sz="32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Arkhangelskaja</a:t>
            </a:r>
            <a:r>
              <a:rPr lang="en-US"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 I.V.</a:t>
            </a:r>
          </a:p>
          <a:p>
            <a:pPr algn="ctr" fontAlgn="auto">
              <a:spcBef>
                <a:spcPts val="0"/>
              </a:spcBef>
              <a:spcAft>
                <a:spcPts val="0"/>
              </a:spcAft>
              <a:defRPr/>
            </a:pPr>
            <a:r>
              <a:rPr lang="en-US" sz="2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National Nuclear University “</a:t>
            </a:r>
            <a:r>
              <a:rPr lang="en-US" sz="28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MEPhI</a:t>
            </a:r>
            <a:r>
              <a:rPr lang="en-US" sz="2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rPr>
              <a:t>” </a:t>
            </a:r>
            <a:endParaRPr lang="ru-RU" sz="2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571500" y="285750"/>
            <a:ext cx="8429625" cy="461963"/>
          </a:xfrm>
          <a:prstGeom prst="rect">
            <a:avLst/>
          </a:prstGeom>
          <a:noFill/>
          <a:ln w="9525">
            <a:noFill/>
            <a:miter lim="800000"/>
            <a:headEnd/>
            <a:tailEnd/>
          </a:ln>
        </p:spPr>
        <p:txBody>
          <a:bodyPr>
            <a:spAutoFit/>
          </a:bodyPr>
          <a:lstStyle/>
          <a:p>
            <a:r>
              <a:rPr lang="en-US" sz="2400" b="1" i="1"/>
              <a:t>Three periods of GRB observation in high energy band:</a:t>
            </a:r>
            <a:endParaRPr lang="ru-RU" sz="2400" b="1" i="1"/>
          </a:p>
        </p:txBody>
      </p:sp>
      <p:sp>
        <p:nvSpPr>
          <p:cNvPr id="8195" name="TextBox 2"/>
          <p:cNvSpPr txBox="1">
            <a:spLocks noChangeArrowheads="1"/>
          </p:cNvSpPr>
          <p:nvPr/>
        </p:nvSpPr>
        <p:spPr bwMode="auto">
          <a:xfrm>
            <a:off x="0" y="1071563"/>
            <a:ext cx="9144000" cy="1502976"/>
          </a:xfrm>
          <a:prstGeom prst="rect">
            <a:avLst/>
          </a:prstGeom>
          <a:noFill/>
          <a:ln w="9525">
            <a:noFill/>
            <a:miter lim="800000"/>
            <a:headEnd/>
            <a:tailEnd/>
          </a:ln>
        </p:spPr>
        <p:txBody>
          <a:bodyPr>
            <a:spAutoFit/>
          </a:bodyPr>
          <a:lstStyle/>
          <a:p>
            <a:pPr algn="just" fontAlgn="ctr">
              <a:lnSpc>
                <a:spcPts val="2200"/>
              </a:lnSpc>
              <a:buFont typeface="Wingdings" pitchFamily="2" charset="2"/>
              <a:buChar char="Ø"/>
            </a:pPr>
            <a:r>
              <a:rPr lang="en-US" sz="2400" b="1" i="1" dirty="0">
                <a:solidFill>
                  <a:srgbClr val="FFFFCC"/>
                </a:solidFill>
              </a:rPr>
              <a:t>1991 </a:t>
            </a:r>
            <a:r>
              <a:rPr lang="en-US" sz="2400" b="1" i="1">
                <a:solidFill>
                  <a:srgbClr val="FFFFCC"/>
                </a:solidFill>
              </a:rPr>
              <a:t>– </a:t>
            </a:r>
            <a:r>
              <a:rPr lang="en-US" sz="2400" b="1" i="1" smtClean="0">
                <a:solidFill>
                  <a:srgbClr val="FFFFCC"/>
                </a:solidFill>
              </a:rPr>
              <a:t>1999</a:t>
            </a:r>
            <a:r>
              <a:rPr lang="en-US" sz="2400" b="1" i="1" smtClean="0">
                <a:solidFill>
                  <a:srgbClr val="FFFFCC"/>
                </a:solidFill>
              </a:rPr>
              <a:t> </a:t>
            </a:r>
            <a:r>
              <a:rPr lang="en-US" sz="2400" b="1" i="1" dirty="0">
                <a:solidFill>
                  <a:srgbClr val="FFFFCC"/>
                </a:solidFill>
                <a:sym typeface="Symbol" pitchFamily="18" charset="2"/>
              </a:rPr>
              <a:t> CRGO: </a:t>
            </a:r>
            <a:r>
              <a:rPr lang="en-US" sz="2400" dirty="0">
                <a:solidFill>
                  <a:srgbClr val="FFFFCC"/>
                </a:solidFill>
                <a:sym typeface="Symbol" pitchFamily="18" charset="2"/>
              </a:rPr>
              <a:t>►</a:t>
            </a:r>
            <a:r>
              <a:rPr lang="en-US" sz="2400" b="1" dirty="0">
                <a:solidFill>
                  <a:srgbClr val="FFFFCC"/>
                </a:solidFill>
                <a:latin typeface="Times New Roman" pitchFamily="18" charset="0"/>
                <a:cs typeface="Times New Roman" pitchFamily="18" charset="0"/>
              </a:rPr>
              <a:t>OSSE                                  0.05–10 </a:t>
            </a:r>
            <a:r>
              <a:rPr lang="en-US" sz="2400" b="1" dirty="0" err="1">
                <a:solidFill>
                  <a:srgbClr val="FFFFCC"/>
                </a:solidFill>
                <a:latin typeface="Times New Roman" pitchFamily="18" charset="0"/>
                <a:cs typeface="Times New Roman" pitchFamily="18" charset="0"/>
              </a:rPr>
              <a:t>MeV</a:t>
            </a:r>
            <a:r>
              <a:rPr lang="en-US" sz="2400" b="1" dirty="0">
                <a:solidFill>
                  <a:srgbClr val="FFFFCC"/>
                </a:solidFill>
                <a:latin typeface="Times New Roman" pitchFamily="18" charset="0"/>
                <a:cs typeface="Times New Roman" pitchFamily="18" charset="0"/>
              </a:rPr>
              <a:t> </a:t>
            </a:r>
          </a:p>
          <a:p>
            <a:pPr algn="just" fontAlgn="ctr">
              <a:lnSpc>
                <a:spcPts val="2200"/>
              </a:lnSpc>
            </a:pPr>
            <a:r>
              <a:rPr lang="en-US" sz="2400" b="1" dirty="0">
                <a:solidFill>
                  <a:srgbClr val="FFFFCC"/>
                </a:solidFill>
                <a:latin typeface="Times New Roman" pitchFamily="18" charset="0"/>
                <a:cs typeface="Times New Roman" pitchFamily="18" charset="0"/>
              </a:rPr>
              <a:t>			          </a:t>
            </a:r>
            <a:r>
              <a:rPr lang="en-US" sz="2400" dirty="0">
                <a:solidFill>
                  <a:srgbClr val="FFFFCC"/>
                </a:solidFill>
                <a:sym typeface="Symbol" pitchFamily="18" charset="2"/>
              </a:rPr>
              <a:t>►</a:t>
            </a:r>
            <a:r>
              <a:rPr lang="en-US" sz="2400" b="1" dirty="0">
                <a:solidFill>
                  <a:srgbClr val="FFFFCC"/>
                </a:solidFill>
                <a:latin typeface="Times New Roman" pitchFamily="18" charset="0"/>
                <a:cs typeface="Times New Roman" pitchFamily="18" charset="0"/>
              </a:rPr>
              <a:t>COMPTEL                          0.7–30 </a:t>
            </a:r>
            <a:r>
              <a:rPr lang="en-US" sz="2400" b="1" dirty="0" err="1">
                <a:solidFill>
                  <a:srgbClr val="FFFFCC"/>
                </a:solidFill>
                <a:latin typeface="Times New Roman" pitchFamily="18" charset="0"/>
                <a:cs typeface="Times New Roman" pitchFamily="18" charset="0"/>
              </a:rPr>
              <a:t>MeV</a:t>
            </a:r>
            <a:endParaRPr lang="ru-RU" sz="2400" b="1" dirty="0">
              <a:solidFill>
                <a:srgbClr val="FFFFCC"/>
              </a:solidFill>
              <a:latin typeface="Times New Roman" pitchFamily="18" charset="0"/>
              <a:cs typeface="Times New Roman" pitchFamily="18" charset="0"/>
            </a:endParaRPr>
          </a:p>
          <a:p>
            <a:pPr algn="just">
              <a:lnSpc>
                <a:spcPts val="2200"/>
              </a:lnSpc>
            </a:pPr>
            <a:r>
              <a:rPr lang="en-US" sz="2400" b="1" dirty="0">
                <a:solidFill>
                  <a:srgbClr val="FFFFCC"/>
                </a:solidFill>
                <a:latin typeface="Times New Roman" pitchFamily="18" charset="0"/>
                <a:cs typeface="Times New Roman" pitchFamily="18" charset="0"/>
              </a:rPr>
              <a:t>                                              </a:t>
            </a:r>
            <a:r>
              <a:rPr lang="en-US" sz="2400" dirty="0">
                <a:solidFill>
                  <a:srgbClr val="FFFFCC"/>
                </a:solidFill>
                <a:sym typeface="Symbol" pitchFamily="18" charset="2"/>
              </a:rPr>
              <a:t>►</a:t>
            </a:r>
            <a:r>
              <a:rPr lang="en-US" sz="2400" b="1" dirty="0">
                <a:solidFill>
                  <a:srgbClr val="FFFFCC"/>
                </a:solidFill>
                <a:latin typeface="Times New Roman" pitchFamily="18" charset="0"/>
                <a:cs typeface="Times New Roman" pitchFamily="18" charset="0"/>
              </a:rPr>
              <a:t>EGRET/TASCS                   1-200  </a:t>
            </a:r>
            <a:r>
              <a:rPr lang="en-US" sz="2400" b="1" dirty="0" err="1">
                <a:solidFill>
                  <a:srgbClr val="FFFFCC"/>
                </a:solidFill>
                <a:latin typeface="Times New Roman" pitchFamily="18" charset="0"/>
                <a:cs typeface="Times New Roman" pitchFamily="18" charset="0"/>
              </a:rPr>
              <a:t>MeV</a:t>
            </a:r>
            <a:endParaRPr lang="ru-RU" sz="2400" b="1" dirty="0">
              <a:solidFill>
                <a:srgbClr val="FFFFCC"/>
              </a:solidFill>
              <a:latin typeface="Times New Roman" pitchFamily="18" charset="0"/>
              <a:cs typeface="Times New Roman" pitchFamily="18" charset="0"/>
            </a:endParaRPr>
          </a:p>
          <a:p>
            <a:pPr algn="just">
              <a:lnSpc>
                <a:spcPts val="2200"/>
              </a:lnSpc>
            </a:pPr>
            <a:r>
              <a:rPr lang="en-US" sz="2400" b="1" dirty="0">
                <a:solidFill>
                  <a:srgbClr val="FFFFCC"/>
                </a:solidFill>
                <a:latin typeface="Times New Roman" pitchFamily="18" charset="0"/>
                <a:cs typeface="Times New Roman" pitchFamily="18" charset="0"/>
              </a:rPr>
              <a:t>                                                   EGRET/spark chambers 0.02-30 </a:t>
            </a:r>
            <a:r>
              <a:rPr lang="en-US" sz="2400" b="1" dirty="0" err="1">
                <a:solidFill>
                  <a:srgbClr val="FFFFCC"/>
                </a:solidFill>
                <a:latin typeface="Times New Roman" pitchFamily="18" charset="0"/>
                <a:cs typeface="Times New Roman" pitchFamily="18" charset="0"/>
              </a:rPr>
              <a:t>GeV</a:t>
            </a:r>
            <a:endParaRPr lang="en-US" sz="2400" b="1" dirty="0">
              <a:solidFill>
                <a:srgbClr val="FFFFCC"/>
              </a:solidFill>
              <a:latin typeface="Times New Roman" pitchFamily="18" charset="0"/>
              <a:cs typeface="Times New Roman" pitchFamily="18" charset="0"/>
            </a:endParaRPr>
          </a:p>
          <a:p>
            <a:pPr algn="just">
              <a:lnSpc>
                <a:spcPts val="2200"/>
              </a:lnSpc>
            </a:pPr>
            <a:r>
              <a:rPr lang="en-US" sz="2400" b="1" dirty="0">
                <a:solidFill>
                  <a:srgbClr val="FFFFCC"/>
                </a:solidFill>
                <a:latin typeface="Times New Roman" pitchFamily="18" charset="0"/>
                <a:cs typeface="Times New Roman" pitchFamily="18" charset="0"/>
              </a:rPr>
              <a:t>                                              </a:t>
            </a:r>
            <a:r>
              <a:rPr lang="en-US" sz="2400" dirty="0">
                <a:solidFill>
                  <a:srgbClr val="FFFFCC"/>
                </a:solidFill>
                <a:sym typeface="Symbol" pitchFamily="18" charset="2"/>
              </a:rPr>
              <a:t>►</a:t>
            </a:r>
            <a:r>
              <a:rPr lang="en-US" sz="2400" b="1" dirty="0" smtClean="0">
                <a:solidFill>
                  <a:srgbClr val="FFFFCC"/>
                </a:solidFill>
                <a:latin typeface="Times New Roman" pitchFamily="18" charset="0"/>
                <a:cs typeface="Times New Roman" pitchFamily="18" charset="0"/>
              </a:rPr>
              <a:t>BATSE (SD&amp;LAD)            0.01-10 </a:t>
            </a:r>
            <a:r>
              <a:rPr lang="en-US" sz="2400" b="1" dirty="0" err="1">
                <a:solidFill>
                  <a:srgbClr val="FFFFCC"/>
                </a:solidFill>
                <a:latin typeface="Times New Roman" pitchFamily="18" charset="0"/>
                <a:cs typeface="Times New Roman" pitchFamily="18" charset="0"/>
              </a:rPr>
              <a:t>MeV</a:t>
            </a:r>
            <a:endParaRPr lang="ru-RU" sz="2400" b="1" dirty="0">
              <a:solidFill>
                <a:srgbClr val="FFFFCC"/>
              </a:solidFill>
              <a:latin typeface="Times New Roman" pitchFamily="18" charset="0"/>
              <a:cs typeface="Times New Roman" pitchFamily="18" charset="0"/>
            </a:endParaRPr>
          </a:p>
        </p:txBody>
      </p:sp>
      <p:sp>
        <p:nvSpPr>
          <p:cNvPr id="4" name="TextBox 3"/>
          <p:cNvSpPr txBox="1"/>
          <p:nvPr/>
        </p:nvSpPr>
        <p:spPr>
          <a:xfrm>
            <a:off x="0" y="2925763"/>
            <a:ext cx="9144000" cy="1503362"/>
          </a:xfrm>
          <a:prstGeom prst="rect">
            <a:avLst/>
          </a:prstGeom>
          <a:noFill/>
        </p:spPr>
        <p:txBody>
          <a:bodyPr>
            <a:spAutoFit/>
          </a:bodyPr>
          <a:lstStyle/>
          <a:p>
            <a:pPr algn="just" fontAlgn="ctr">
              <a:lnSpc>
                <a:spcPts val="2200"/>
              </a:lnSpc>
              <a:spcBef>
                <a:spcPts val="0"/>
              </a:spcBef>
              <a:spcAft>
                <a:spcPts val="0"/>
              </a:spcAft>
              <a:buFont typeface="Wingdings" pitchFamily="2" charset="2"/>
              <a:buChar char="Ø"/>
              <a:defRPr/>
            </a:pPr>
            <a:r>
              <a:rPr lang="en-US" sz="2400" b="1" i="1" dirty="0">
                <a:solidFill>
                  <a:schemeClr val="accent6">
                    <a:lumMod val="40000"/>
                    <a:lumOff val="60000"/>
                  </a:schemeClr>
                </a:solidFill>
              </a:rPr>
              <a:t>2001 – 2005 </a:t>
            </a:r>
            <a:r>
              <a:rPr lang="en-US" sz="2400" b="1" i="1" dirty="0">
                <a:solidFill>
                  <a:schemeClr val="accent6">
                    <a:lumMod val="40000"/>
                    <a:lumOff val="60000"/>
                  </a:schemeClr>
                </a:solidFill>
                <a:sym typeface="Symbol"/>
              </a:rPr>
              <a:t> CORONAS-F: </a:t>
            </a:r>
            <a:r>
              <a:rPr lang="en-US" sz="2400" dirty="0">
                <a:solidFill>
                  <a:schemeClr val="accent6">
                    <a:lumMod val="40000"/>
                    <a:lumOff val="60000"/>
                  </a:schemeClr>
                </a:solidFill>
                <a:sym typeface="Symbol"/>
              </a:rPr>
              <a:t>► </a:t>
            </a:r>
            <a:r>
              <a:rPr lang="en-US" sz="2400" b="1" dirty="0">
                <a:solidFill>
                  <a:schemeClr val="accent6">
                    <a:lumMod val="40000"/>
                    <a:lumOff val="60000"/>
                  </a:schemeClr>
                </a:solidFill>
                <a:latin typeface="Times New Roman"/>
                <a:ea typeface="Times New Roman"/>
              </a:rPr>
              <a:t>AVS-F                 </a:t>
            </a:r>
            <a:r>
              <a:rPr lang="en-US" sz="2400" b="1" dirty="0" smtClean="0">
                <a:solidFill>
                  <a:schemeClr val="accent6">
                    <a:lumMod val="40000"/>
                    <a:lumOff val="60000"/>
                  </a:schemeClr>
                </a:solidFill>
                <a:latin typeface="Times New Roman"/>
                <a:ea typeface="Times New Roman"/>
              </a:rPr>
              <a:t>0.1–250 </a:t>
            </a:r>
            <a:r>
              <a:rPr lang="en-US" sz="2400" b="1" dirty="0" err="1">
                <a:solidFill>
                  <a:schemeClr val="accent6">
                    <a:lumMod val="40000"/>
                    <a:lumOff val="60000"/>
                  </a:schemeClr>
                </a:solidFill>
                <a:latin typeface="Times New Roman"/>
                <a:ea typeface="Times New Roman"/>
              </a:rPr>
              <a:t>MeV</a:t>
            </a:r>
            <a:r>
              <a:rPr lang="en-US" sz="2400" b="1" dirty="0">
                <a:solidFill>
                  <a:schemeClr val="accent6">
                    <a:lumMod val="40000"/>
                    <a:lumOff val="60000"/>
                  </a:schemeClr>
                </a:solidFill>
                <a:latin typeface="Times New Roman"/>
                <a:ea typeface="Times New Roman"/>
              </a:rPr>
              <a:t> </a:t>
            </a:r>
          </a:p>
          <a:p>
            <a:pPr algn="just" fontAlgn="ctr">
              <a:lnSpc>
                <a:spcPts val="2200"/>
              </a:lnSpc>
              <a:spcBef>
                <a:spcPts val="0"/>
              </a:spcBef>
              <a:spcAft>
                <a:spcPts val="0"/>
              </a:spcAft>
              <a:defRPr/>
            </a:pPr>
            <a:r>
              <a:rPr lang="en-US" sz="2400" b="1" dirty="0">
                <a:solidFill>
                  <a:schemeClr val="accent6">
                    <a:lumMod val="40000"/>
                    <a:lumOff val="60000"/>
                  </a:schemeClr>
                </a:solidFill>
                <a:latin typeface="Times New Roman"/>
                <a:ea typeface="Times New Roman"/>
              </a:rPr>
              <a:t>			                   </a:t>
            </a:r>
            <a:r>
              <a:rPr lang="en-US" sz="2400" dirty="0">
                <a:solidFill>
                  <a:schemeClr val="accent6">
                    <a:lumMod val="40000"/>
                    <a:lumOff val="60000"/>
                  </a:schemeClr>
                </a:solidFill>
                <a:sym typeface="Symbol"/>
              </a:rPr>
              <a:t>► </a:t>
            </a:r>
            <a:r>
              <a:rPr lang="en-US" sz="2400" b="1" dirty="0">
                <a:solidFill>
                  <a:schemeClr val="accent6">
                    <a:lumMod val="40000"/>
                    <a:lumOff val="60000"/>
                  </a:schemeClr>
                </a:solidFill>
                <a:latin typeface="Times New Roman"/>
                <a:ea typeface="Times New Roman"/>
              </a:rPr>
              <a:t>SONG                  0.05–150 </a:t>
            </a:r>
            <a:r>
              <a:rPr lang="en-US" sz="2400" b="1" dirty="0" err="1">
                <a:solidFill>
                  <a:schemeClr val="accent6">
                    <a:lumMod val="40000"/>
                    <a:lumOff val="60000"/>
                  </a:schemeClr>
                </a:solidFill>
                <a:latin typeface="Times New Roman"/>
                <a:ea typeface="Times New Roman"/>
              </a:rPr>
              <a:t>MeV</a:t>
            </a:r>
            <a:endParaRPr lang="ru-RU" sz="2400" b="1" dirty="0">
              <a:solidFill>
                <a:schemeClr val="accent6">
                  <a:lumMod val="40000"/>
                  <a:lumOff val="60000"/>
                </a:schemeClr>
              </a:solidFill>
              <a:latin typeface="Times New Roman"/>
              <a:ea typeface="Times New Roman"/>
            </a:endParaRPr>
          </a:p>
          <a:p>
            <a:pPr algn="just" fontAlgn="auto">
              <a:lnSpc>
                <a:spcPts val="2200"/>
              </a:lnSpc>
              <a:spcBef>
                <a:spcPts val="0"/>
              </a:spcBef>
              <a:spcAft>
                <a:spcPts val="0"/>
              </a:spcAft>
              <a:defRPr/>
            </a:pPr>
            <a:r>
              <a:rPr lang="en-US" sz="2400" b="1" dirty="0">
                <a:solidFill>
                  <a:schemeClr val="accent6">
                    <a:lumMod val="40000"/>
                    <a:lumOff val="60000"/>
                  </a:schemeClr>
                </a:solidFill>
                <a:latin typeface="Times New Roman"/>
                <a:ea typeface="Times New Roman"/>
              </a:rPr>
              <a:t>                                                       </a:t>
            </a:r>
            <a:r>
              <a:rPr lang="en-US" sz="2400" dirty="0">
                <a:solidFill>
                  <a:schemeClr val="accent6">
                    <a:lumMod val="40000"/>
                    <a:lumOff val="60000"/>
                  </a:schemeClr>
                </a:solidFill>
                <a:sym typeface="Symbol"/>
              </a:rPr>
              <a:t>► </a:t>
            </a:r>
            <a:r>
              <a:rPr lang="en-US" sz="2400" b="1" dirty="0">
                <a:solidFill>
                  <a:schemeClr val="accent6">
                    <a:lumMod val="40000"/>
                    <a:lumOff val="60000"/>
                  </a:schemeClr>
                </a:solidFill>
                <a:latin typeface="Times New Roman"/>
                <a:ea typeface="Times New Roman"/>
              </a:rPr>
              <a:t>IRIS                         0.1–10 </a:t>
            </a:r>
            <a:r>
              <a:rPr lang="en-US" sz="2400" b="1" dirty="0" err="1">
                <a:solidFill>
                  <a:schemeClr val="accent6">
                    <a:lumMod val="40000"/>
                    <a:lumOff val="60000"/>
                  </a:schemeClr>
                </a:solidFill>
                <a:latin typeface="Times New Roman"/>
                <a:ea typeface="Times New Roman"/>
              </a:rPr>
              <a:t>MeV</a:t>
            </a:r>
            <a:endParaRPr lang="en-US" sz="2400" b="1" dirty="0">
              <a:solidFill>
                <a:schemeClr val="accent6">
                  <a:lumMod val="40000"/>
                  <a:lumOff val="60000"/>
                </a:schemeClr>
              </a:solidFill>
              <a:latin typeface="Times New Roman"/>
              <a:ea typeface="Times New Roman"/>
            </a:endParaRPr>
          </a:p>
          <a:p>
            <a:pPr algn="just" fontAlgn="auto">
              <a:lnSpc>
                <a:spcPts val="2200"/>
              </a:lnSpc>
              <a:spcBef>
                <a:spcPts val="0"/>
              </a:spcBef>
              <a:spcAft>
                <a:spcPts val="0"/>
              </a:spcAft>
              <a:defRPr/>
            </a:pPr>
            <a:r>
              <a:rPr lang="en-US" sz="2400" dirty="0">
                <a:solidFill>
                  <a:schemeClr val="accent6">
                    <a:lumMod val="40000"/>
                    <a:lumOff val="60000"/>
                  </a:schemeClr>
                </a:solidFill>
                <a:sym typeface="Symbol"/>
              </a:rPr>
              <a:t>                                                  ► </a:t>
            </a:r>
            <a:r>
              <a:rPr lang="en-US" sz="2400" b="1" dirty="0" smtClean="0">
                <a:solidFill>
                  <a:schemeClr val="accent6">
                    <a:lumMod val="40000"/>
                    <a:lumOff val="60000"/>
                  </a:schemeClr>
                </a:solidFill>
                <a:latin typeface="Times New Roman"/>
                <a:ea typeface="Times New Roman"/>
              </a:rPr>
              <a:t>HELICON              0.1–10 </a:t>
            </a:r>
            <a:r>
              <a:rPr lang="en-US" sz="2400" b="1" dirty="0" err="1" smtClean="0">
                <a:solidFill>
                  <a:schemeClr val="accent6">
                    <a:lumMod val="40000"/>
                    <a:lumOff val="60000"/>
                  </a:schemeClr>
                </a:solidFill>
                <a:latin typeface="Times New Roman"/>
                <a:ea typeface="Times New Roman"/>
              </a:rPr>
              <a:t>MeV</a:t>
            </a:r>
            <a:r>
              <a:rPr lang="en-US" sz="2400" b="1" dirty="0" smtClean="0">
                <a:solidFill>
                  <a:schemeClr val="accent6">
                    <a:lumMod val="40000"/>
                    <a:lumOff val="60000"/>
                  </a:schemeClr>
                </a:solidFill>
                <a:latin typeface="Times New Roman"/>
                <a:ea typeface="Times New Roman"/>
              </a:rPr>
              <a:t>     </a:t>
            </a:r>
            <a:endParaRPr lang="ru-RU" sz="2400" b="1" dirty="0">
              <a:solidFill>
                <a:schemeClr val="accent6">
                  <a:lumMod val="40000"/>
                  <a:lumOff val="60000"/>
                </a:schemeClr>
              </a:solidFill>
              <a:latin typeface="Times New Roman"/>
              <a:ea typeface="Times New Roman"/>
            </a:endParaRPr>
          </a:p>
          <a:p>
            <a:pPr algn="just" fontAlgn="auto">
              <a:lnSpc>
                <a:spcPts val="2200"/>
              </a:lnSpc>
              <a:spcBef>
                <a:spcPts val="0"/>
              </a:spcBef>
              <a:spcAft>
                <a:spcPts val="0"/>
              </a:spcAft>
              <a:defRPr/>
            </a:pPr>
            <a:r>
              <a:rPr lang="en-US" sz="2400" b="1" dirty="0">
                <a:solidFill>
                  <a:schemeClr val="accent6">
                    <a:lumMod val="40000"/>
                    <a:lumOff val="60000"/>
                  </a:schemeClr>
                </a:solidFill>
                <a:latin typeface="Times New Roman"/>
                <a:ea typeface="Times New Roman"/>
              </a:rPr>
              <a:t>                                          </a:t>
            </a:r>
            <a:endParaRPr lang="ru-RU" sz="2400" b="1" dirty="0">
              <a:solidFill>
                <a:schemeClr val="accent6">
                  <a:lumMod val="40000"/>
                  <a:lumOff val="60000"/>
                </a:schemeClr>
              </a:solidFill>
              <a:latin typeface="Times New Roman"/>
              <a:ea typeface="Times New Roman"/>
            </a:endParaRPr>
          </a:p>
        </p:txBody>
      </p:sp>
      <p:sp>
        <p:nvSpPr>
          <p:cNvPr id="5" name="TextBox 4"/>
          <p:cNvSpPr txBox="1"/>
          <p:nvPr/>
        </p:nvSpPr>
        <p:spPr>
          <a:xfrm>
            <a:off x="214313" y="4373563"/>
            <a:ext cx="9144000" cy="2913062"/>
          </a:xfrm>
          <a:prstGeom prst="rect">
            <a:avLst/>
          </a:prstGeom>
          <a:noFill/>
        </p:spPr>
        <p:txBody>
          <a:bodyPr>
            <a:spAutoFit/>
          </a:bodyPr>
          <a:lstStyle/>
          <a:p>
            <a:pPr algn="just" fontAlgn="ctr">
              <a:lnSpc>
                <a:spcPts val="2200"/>
              </a:lnSpc>
              <a:spcBef>
                <a:spcPts val="0"/>
              </a:spcBef>
              <a:spcAft>
                <a:spcPts val="0"/>
              </a:spcAft>
              <a:buFont typeface="Wingdings" pitchFamily="2" charset="2"/>
              <a:buChar char="Ø"/>
              <a:defRPr/>
            </a:pPr>
            <a:r>
              <a:rPr lang="en-US" sz="2400" b="1" i="1" dirty="0">
                <a:solidFill>
                  <a:srgbClr val="CCFFCC"/>
                </a:solidFill>
              </a:rPr>
              <a:t>2007 – now </a:t>
            </a:r>
            <a:r>
              <a:rPr lang="en-US" sz="2400" b="1" i="1" dirty="0">
                <a:solidFill>
                  <a:srgbClr val="CCFFCC"/>
                </a:solidFill>
                <a:sym typeface="Symbol"/>
              </a:rPr>
              <a:t> AGILE:   </a:t>
            </a:r>
            <a:r>
              <a:rPr lang="en-US" sz="2400" dirty="0">
                <a:solidFill>
                  <a:srgbClr val="CCFFCC"/>
                </a:solidFill>
                <a:sym typeface="Symbol"/>
              </a:rPr>
              <a:t>►</a:t>
            </a:r>
            <a:r>
              <a:rPr lang="en-US" sz="2400" b="1" dirty="0">
                <a:solidFill>
                  <a:srgbClr val="CCFFCC"/>
                </a:solidFill>
                <a:latin typeface="Times New Roman"/>
                <a:ea typeface="Times New Roman"/>
              </a:rPr>
              <a:t>GRID                              0.03-30 </a:t>
            </a:r>
            <a:r>
              <a:rPr lang="en-US" sz="2400" b="1" dirty="0" err="1">
                <a:solidFill>
                  <a:srgbClr val="CCFFCC"/>
                </a:solidFill>
                <a:latin typeface="Times New Roman"/>
                <a:ea typeface="Times New Roman"/>
              </a:rPr>
              <a:t>GeV</a:t>
            </a:r>
            <a:r>
              <a:rPr lang="en-US" sz="2400" b="1" dirty="0">
                <a:solidFill>
                  <a:srgbClr val="CCFFCC"/>
                </a:solidFill>
                <a:latin typeface="Times New Roman"/>
                <a:ea typeface="Times New Roman"/>
              </a:rPr>
              <a:t> </a:t>
            </a:r>
          </a:p>
          <a:p>
            <a:pPr algn="just" fontAlgn="ctr">
              <a:lnSpc>
                <a:spcPts val="2200"/>
              </a:lnSpc>
              <a:spcBef>
                <a:spcPts val="0"/>
              </a:spcBef>
              <a:spcAft>
                <a:spcPts val="0"/>
              </a:spcAft>
              <a:defRPr/>
            </a:pPr>
            <a:r>
              <a:rPr lang="en-US" sz="2400" b="1" dirty="0">
                <a:solidFill>
                  <a:srgbClr val="CCFFCC"/>
                </a:solidFill>
                <a:latin typeface="Times New Roman"/>
                <a:ea typeface="Times New Roman"/>
              </a:rPr>
              <a:t>		       </a:t>
            </a:r>
            <a:r>
              <a:rPr lang="en-US" sz="2400" b="1" i="1" dirty="0">
                <a:solidFill>
                  <a:srgbClr val="CCFFCC"/>
                </a:solidFill>
                <a:latin typeface="Times New Roman"/>
                <a:ea typeface="Times New Roman"/>
              </a:rPr>
              <a:t>(2007)</a:t>
            </a:r>
            <a:r>
              <a:rPr lang="en-US" sz="2400" b="1" dirty="0">
                <a:solidFill>
                  <a:srgbClr val="CCFFCC"/>
                </a:solidFill>
                <a:latin typeface="Times New Roman"/>
                <a:ea typeface="Times New Roman"/>
              </a:rPr>
              <a:t>      </a:t>
            </a:r>
            <a:r>
              <a:rPr lang="en-US" sz="2400" dirty="0">
                <a:solidFill>
                  <a:srgbClr val="CCFFCC"/>
                </a:solidFill>
                <a:sym typeface="Symbol"/>
              </a:rPr>
              <a:t>►</a:t>
            </a:r>
            <a:r>
              <a:rPr lang="en-US" sz="2400" b="1" dirty="0">
                <a:solidFill>
                  <a:srgbClr val="CCFFCC"/>
                </a:solidFill>
                <a:latin typeface="Times New Roman"/>
                <a:ea typeface="Times New Roman"/>
              </a:rPr>
              <a:t> calorimeter                   0.25-</a:t>
            </a:r>
            <a:r>
              <a:rPr lang="en-US" sz="2400" b="1" spc="-100" dirty="0">
                <a:solidFill>
                  <a:srgbClr val="CCFFCC"/>
                </a:solidFill>
                <a:cs typeface="Arial" pitchFamily="34" charset="0"/>
              </a:rPr>
              <a:t>200</a:t>
            </a:r>
            <a:r>
              <a:rPr lang="en-US" sz="2400" b="1" dirty="0">
                <a:solidFill>
                  <a:srgbClr val="CCFFCC"/>
                </a:solidFill>
                <a:latin typeface="Times New Roman"/>
                <a:ea typeface="Times New Roman"/>
              </a:rPr>
              <a:t> </a:t>
            </a:r>
            <a:r>
              <a:rPr lang="en-US" sz="2400" b="1" dirty="0" err="1">
                <a:solidFill>
                  <a:srgbClr val="CCFFCC"/>
                </a:solidFill>
                <a:latin typeface="Times New Roman"/>
                <a:ea typeface="Times New Roman"/>
              </a:rPr>
              <a:t>MeV</a:t>
            </a:r>
            <a:endParaRPr lang="ru-RU" sz="2400" b="1" dirty="0">
              <a:solidFill>
                <a:srgbClr val="CCFFCC"/>
              </a:solidFill>
              <a:latin typeface="Times New Roman"/>
              <a:ea typeface="Times New Roman"/>
            </a:endParaRPr>
          </a:p>
          <a:p>
            <a:pPr algn="just" fontAlgn="auto">
              <a:lnSpc>
                <a:spcPts val="2200"/>
              </a:lnSpc>
              <a:spcBef>
                <a:spcPts val="0"/>
              </a:spcBef>
              <a:spcAft>
                <a:spcPts val="0"/>
              </a:spcAft>
              <a:defRPr/>
            </a:pPr>
            <a:r>
              <a:rPr lang="en-US" sz="2400" b="1" dirty="0">
                <a:solidFill>
                  <a:srgbClr val="CCFFCC"/>
                </a:solidFill>
                <a:latin typeface="Times New Roman"/>
                <a:ea typeface="Times New Roman"/>
              </a:rPr>
              <a:t>                                             </a:t>
            </a:r>
            <a:endParaRPr lang="ru-RU" sz="2400" b="1" dirty="0">
              <a:solidFill>
                <a:srgbClr val="CCFFCC"/>
              </a:solidFill>
              <a:latin typeface="Times New Roman"/>
              <a:ea typeface="Times New Roman"/>
            </a:endParaRPr>
          </a:p>
          <a:p>
            <a:pPr algn="just" fontAlgn="auto">
              <a:lnSpc>
                <a:spcPts val="2200"/>
              </a:lnSpc>
              <a:spcBef>
                <a:spcPts val="0"/>
              </a:spcBef>
              <a:spcAft>
                <a:spcPts val="0"/>
              </a:spcAft>
              <a:defRPr/>
            </a:pPr>
            <a:r>
              <a:rPr lang="en-US" sz="2400" b="1" dirty="0">
                <a:solidFill>
                  <a:srgbClr val="CCFFCC"/>
                </a:solidFill>
                <a:latin typeface="Times New Roman"/>
                <a:ea typeface="Times New Roman"/>
              </a:rPr>
              <a:t> 		 </a:t>
            </a:r>
            <a:r>
              <a:rPr lang="en-US" sz="2400" b="1" i="1" dirty="0">
                <a:solidFill>
                  <a:srgbClr val="CCFFCC"/>
                </a:solidFill>
                <a:sym typeface="Symbol"/>
              </a:rPr>
              <a:t> Fermi:</a:t>
            </a:r>
            <a:r>
              <a:rPr lang="en-US" sz="2400" b="1" dirty="0">
                <a:solidFill>
                  <a:srgbClr val="CCFFCC"/>
                </a:solidFill>
                <a:latin typeface="Times New Roman"/>
                <a:ea typeface="Times New Roman"/>
              </a:rPr>
              <a:t>    </a:t>
            </a:r>
            <a:r>
              <a:rPr lang="en-US" sz="2400" dirty="0">
                <a:solidFill>
                  <a:srgbClr val="CCFFCC"/>
                </a:solidFill>
                <a:sym typeface="Symbol"/>
              </a:rPr>
              <a:t>► </a:t>
            </a:r>
            <a:r>
              <a:rPr lang="en-US" sz="2400" b="1" dirty="0">
                <a:solidFill>
                  <a:srgbClr val="CCFFCC"/>
                </a:solidFill>
                <a:latin typeface="Arial Narrow" pitchFamily="34" charset="0"/>
                <a:ea typeface="Times New Roman"/>
              </a:rPr>
              <a:t>GBM     </a:t>
            </a:r>
            <a:r>
              <a:rPr lang="en-US" sz="2400" b="1" dirty="0">
                <a:solidFill>
                  <a:srgbClr val="CCFFCC"/>
                </a:solidFill>
                <a:latin typeface="Times New Roman"/>
                <a:ea typeface="Times New Roman"/>
              </a:rPr>
              <a:t> 0.008-40 </a:t>
            </a:r>
            <a:r>
              <a:rPr lang="en-US" sz="2400" b="1" dirty="0" err="1">
                <a:solidFill>
                  <a:srgbClr val="CCFFCC"/>
                </a:solidFill>
                <a:latin typeface="Times New Roman"/>
                <a:ea typeface="Times New Roman"/>
              </a:rPr>
              <a:t>MeV</a:t>
            </a:r>
            <a:endParaRPr lang="en-US" sz="2400" b="1" dirty="0">
              <a:solidFill>
                <a:srgbClr val="CCFFCC"/>
              </a:solidFill>
              <a:latin typeface="Times New Roman"/>
              <a:ea typeface="Times New Roman"/>
            </a:endParaRPr>
          </a:p>
          <a:p>
            <a:pPr algn="just" fontAlgn="auto">
              <a:lnSpc>
                <a:spcPts val="2200"/>
              </a:lnSpc>
              <a:spcBef>
                <a:spcPts val="0"/>
              </a:spcBef>
              <a:spcAft>
                <a:spcPts val="0"/>
              </a:spcAft>
              <a:defRPr/>
            </a:pPr>
            <a:r>
              <a:rPr lang="en-US" sz="2400" b="1" dirty="0">
                <a:solidFill>
                  <a:srgbClr val="CCFFCC"/>
                </a:solidFill>
                <a:latin typeface="Times New Roman"/>
                <a:ea typeface="Times New Roman"/>
              </a:rPr>
              <a:t> 		       </a:t>
            </a:r>
            <a:r>
              <a:rPr lang="en-US" sz="2400" b="1" i="1" dirty="0">
                <a:solidFill>
                  <a:srgbClr val="CCFFCC"/>
                </a:solidFill>
                <a:latin typeface="Times New Roman"/>
                <a:ea typeface="Times New Roman"/>
              </a:rPr>
              <a:t>(2008)</a:t>
            </a:r>
            <a:r>
              <a:rPr lang="en-US" sz="2400" b="1" dirty="0">
                <a:solidFill>
                  <a:srgbClr val="CCFFCC"/>
                </a:solidFill>
                <a:latin typeface="Times New Roman"/>
                <a:ea typeface="Times New Roman"/>
              </a:rPr>
              <a:t>     </a:t>
            </a:r>
            <a:r>
              <a:rPr lang="en-US" sz="2400" dirty="0">
                <a:solidFill>
                  <a:srgbClr val="CCFFCC"/>
                </a:solidFill>
                <a:sym typeface="Symbol"/>
              </a:rPr>
              <a:t>►</a:t>
            </a:r>
            <a:r>
              <a:rPr lang="en-US" sz="2400" b="1" dirty="0">
                <a:solidFill>
                  <a:srgbClr val="CCFFCC"/>
                </a:solidFill>
                <a:latin typeface="Times New Roman"/>
                <a:ea typeface="Times New Roman"/>
              </a:rPr>
              <a:t>LAT        0.1-100 </a:t>
            </a:r>
            <a:r>
              <a:rPr lang="en-US" sz="2400" b="1" dirty="0" err="1">
                <a:solidFill>
                  <a:srgbClr val="CCFFCC"/>
                </a:solidFill>
                <a:latin typeface="Times New Roman"/>
                <a:ea typeface="Times New Roman"/>
              </a:rPr>
              <a:t>GeV</a:t>
            </a:r>
            <a:r>
              <a:rPr lang="en-US" sz="2400" b="1" dirty="0">
                <a:solidFill>
                  <a:srgbClr val="CCFFCC"/>
                </a:solidFill>
                <a:latin typeface="Times New Roman"/>
                <a:ea typeface="Times New Roman"/>
              </a:rPr>
              <a:t> </a:t>
            </a:r>
          </a:p>
          <a:p>
            <a:pPr algn="just" fontAlgn="auto">
              <a:lnSpc>
                <a:spcPts val="2200"/>
              </a:lnSpc>
              <a:spcBef>
                <a:spcPts val="0"/>
              </a:spcBef>
              <a:spcAft>
                <a:spcPts val="0"/>
              </a:spcAft>
              <a:defRPr/>
            </a:pPr>
            <a:endParaRPr lang="en-US" sz="2400" b="1" dirty="0">
              <a:solidFill>
                <a:srgbClr val="CDCDCD"/>
              </a:solidFill>
              <a:latin typeface="Times New Roman"/>
              <a:ea typeface="Times New Roman"/>
            </a:endParaRPr>
          </a:p>
          <a:p>
            <a:pPr algn="just" fontAlgn="auto">
              <a:lnSpc>
                <a:spcPts val="2200"/>
              </a:lnSpc>
              <a:spcBef>
                <a:spcPts val="0"/>
              </a:spcBef>
              <a:spcAft>
                <a:spcPts val="0"/>
              </a:spcAft>
              <a:defRPr/>
            </a:pPr>
            <a:r>
              <a:rPr lang="en-US" sz="2400" b="1" i="1" dirty="0">
                <a:solidFill>
                  <a:srgbClr val="CDCDCD"/>
                </a:solidFill>
                <a:sym typeface="Symbol"/>
              </a:rPr>
              <a:t>           CORONAS-PHOTON:</a:t>
            </a:r>
            <a:r>
              <a:rPr lang="en-US" sz="2400" b="1" dirty="0">
                <a:solidFill>
                  <a:srgbClr val="CDCDCD"/>
                </a:solidFill>
                <a:latin typeface="Times New Roman"/>
                <a:ea typeface="Times New Roman"/>
              </a:rPr>
              <a:t>    </a:t>
            </a:r>
            <a:r>
              <a:rPr lang="en-US" sz="2400" dirty="0">
                <a:solidFill>
                  <a:srgbClr val="CDCDCD"/>
                </a:solidFill>
                <a:sym typeface="Symbol"/>
              </a:rPr>
              <a:t>► </a:t>
            </a:r>
            <a:r>
              <a:rPr lang="en-US" sz="2400" b="1" dirty="0">
                <a:solidFill>
                  <a:srgbClr val="CDCDCD"/>
                </a:solidFill>
                <a:latin typeface="Arial Narrow" pitchFamily="34" charset="0"/>
                <a:ea typeface="Times New Roman"/>
              </a:rPr>
              <a:t>Natalya-2M     </a:t>
            </a:r>
            <a:r>
              <a:rPr lang="en-US" sz="2400" b="1" dirty="0">
                <a:solidFill>
                  <a:srgbClr val="CDCDCD"/>
                </a:solidFill>
                <a:latin typeface="Times New Roman"/>
                <a:ea typeface="Times New Roman"/>
              </a:rPr>
              <a:t> 0.3-20000 </a:t>
            </a:r>
            <a:r>
              <a:rPr lang="en-US" sz="2400" b="1" dirty="0" err="1">
                <a:solidFill>
                  <a:srgbClr val="CDCDCD"/>
                </a:solidFill>
                <a:latin typeface="Times New Roman"/>
                <a:ea typeface="Times New Roman"/>
              </a:rPr>
              <a:t>MeV</a:t>
            </a:r>
            <a:endParaRPr lang="en-US" sz="2400" b="1" dirty="0">
              <a:solidFill>
                <a:srgbClr val="CDCDCD"/>
              </a:solidFill>
              <a:latin typeface="Times New Roman"/>
              <a:ea typeface="Times New Roman"/>
            </a:endParaRPr>
          </a:p>
          <a:p>
            <a:pPr algn="just" fontAlgn="auto">
              <a:lnSpc>
                <a:spcPts val="2200"/>
              </a:lnSpc>
              <a:spcBef>
                <a:spcPts val="0"/>
              </a:spcBef>
              <a:spcAft>
                <a:spcPts val="0"/>
              </a:spcAft>
              <a:defRPr/>
            </a:pPr>
            <a:r>
              <a:rPr lang="en-US" sz="2400" b="1" dirty="0">
                <a:solidFill>
                  <a:srgbClr val="CDCDCD"/>
                </a:solidFill>
                <a:latin typeface="Times New Roman"/>
                <a:ea typeface="Times New Roman"/>
              </a:rPr>
              <a:t>                  </a:t>
            </a:r>
            <a:r>
              <a:rPr lang="en-US" sz="2400" b="1" i="1" dirty="0">
                <a:solidFill>
                  <a:srgbClr val="CDCDCD"/>
                </a:solidFill>
                <a:latin typeface="Times New Roman"/>
                <a:ea typeface="Times New Roman"/>
              </a:rPr>
              <a:t>(2009-2010)                              !!!! no processed data  !!!!</a:t>
            </a:r>
            <a:endParaRPr lang="en-US" sz="2400" b="1" dirty="0">
              <a:solidFill>
                <a:srgbClr val="CDCDCD"/>
              </a:solidFill>
              <a:latin typeface="Times New Roman"/>
              <a:ea typeface="Times New Roman"/>
            </a:endParaRPr>
          </a:p>
          <a:p>
            <a:pPr algn="just" fontAlgn="auto">
              <a:lnSpc>
                <a:spcPts val="2200"/>
              </a:lnSpc>
              <a:spcBef>
                <a:spcPts val="0"/>
              </a:spcBef>
              <a:spcAft>
                <a:spcPts val="0"/>
              </a:spcAft>
              <a:defRPr/>
            </a:pPr>
            <a:endParaRPr lang="en-US" sz="2400" b="1" dirty="0">
              <a:latin typeface="Times New Roman"/>
              <a:ea typeface="Times New Roman"/>
            </a:endParaRPr>
          </a:p>
          <a:p>
            <a:pPr algn="just" fontAlgn="auto">
              <a:lnSpc>
                <a:spcPts val="2200"/>
              </a:lnSpc>
              <a:spcBef>
                <a:spcPts val="0"/>
              </a:spcBef>
              <a:spcAft>
                <a:spcPts val="0"/>
              </a:spcAft>
              <a:defRPr/>
            </a:pPr>
            <a:endParaRPr lang="ru-RU" sz="2400" b="1" dirty="0">
              <a:latin typeface="Times New Roman"/>
              <a:ea typeface="Times New Roman"/>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p:cNvSpPr txBox="1">
            <a:spLocks noChangeArrowheads="1"/>
          </p:cNvSpPr>
          <p:nvPr/>
        </p:nvSpPr>
        <p:spPr bwMode="auto">
          <a:xfrm>
            <a:off x="4286250" y="0"/>
            <a:ext cx="4857750" cy="7356475"/>
          </a:xfrm>
          <a:prstGeom prst="rect">
            <a:avLst/>
          </a:prstGeom>
          <a:noFill/>
          <a:ln w="9525">
            <a:noFill/>
            <a:miter lim="800000"/>
            <a:headEnd/>
            <a:tailEnd/>
          </a:ln>
        </p:spPr>
        <p:txBody>
          <a:bodyPr>
            <a:spAutoFit/>
          </a:bodyPr>
          <a:lstStyle/>
          <a:p>
            <a:r>
              <a:rPr lang="en-US" sz="2200" b="1" i="1" u="sng" dirty="0">
                <a:cs typeface="Arial" pitchFamily="34" charset="0"/>
              </a:rPr>
              <a:t>GRB WITH HIGH ENERGY TAILS ON CGRO DATA</a:t>
            </a:r>
            <a:r>
              <a:rPr lang="ru-RU" sz="2200" b="1" i="1" dirty="0">
                <a:cs typeface="Arial" pitchFamily="34" charset="0"/>
              </a:rPr>
              <a:t>	</a:t>
            </a:r>
            <a:endParaRPr lang="en-US" sz="2200" b="1" i="1" dirty="0">
              <a:cs typeface="Arial" pitchFamily="34" charset="0"/>
            </a:endParaRPr>
          </a:p>
          <a:p>
            <a:endParaRPr lang="en-US" sz="800" b="1" i="1" dirty="0">
              <a:cs typeface="Arial" pitchFamily="34" charset="0"/>
            </a:endParaRPr>
          </a:p>
          <a:p>
            <a:pPr algn="just">
              <a:lnSpc>
                <a:spcPts val="2400"/>
              </a:lnSpc>
            </a:pPr>
            <a:r>
              <a:rPr lang="en-US" sz="2200" b="1" dirty="0">
                <a:cs typeface="Arial" pitchFamily="34" charset="0"/>
              </a:rPr>
              <a:t>1991 by common analysis of CGRO data </a:t>
            </a:r>
            <a:r>
              <a:rPr lang="en-US" sz="2200" b="1" dirty="0">
                <a:cs typeface="Arial" pitchFamily="34" charset="0"/>
                <a:sym typeface="Symbol" pitchFamily="18" charset="2"/>
              </a:rPr>
              <a:t> </a:t>
            </a:r>
            <a:r>
              <a:rPr lang="en-US" sz="2200" b="1" dirty="0">
                <a:cs typeface="Arial" pitchFamily="34" charset="0"/>
              </a:rPr>
              <a:t>GRB with presence of high energy component (more than some </a:t>
            </a:r>
            <a:r>
              <a:rPr lang="en-US" sz="2200" b="1" dirty="0" err="1">
                <a:cs typeface="Arial" pitchFamily="34" charset="0"/>
              </a:rPr>
              <a:t>MeV</a:t>
            </a:r>
            <a:r>
              <a:rPr lang="en-US" sz="2200" b="1" dirty="0">
                <a:cs typeface="Arial" pitchFamily="34" charset="0"/>
              </a:rPr>
              <a:t>) in spectra</a:t>
            </a:r>
          </a:p>
          <a:p>
            <a:pPr algn="just"/>
            <a:endParaRPr lang="en-US" sz="800" b="1" dirty="0">
              <a:cs typeface="Arial" pitchFamily="34" charset="0"/>
            </a:endParaRPr>
          </a:p>
          <a:p>
            <a:pPr algn="just">
              <a:lnSpc>
                <a:spcPts val="2400"/>
              </a:lnSpc>
            </a:pPr>
            <a:r>
              <a:rPr lang="en-US" sz="2200" b="1" dirty="0">
                <a:solidFill>
                  <a:srgbClr val="FFFFCC"/>
                </a:solidFill>
                <a:cs typeface="Arial" pitchFamily="34" charset="0"/>
              </a:rPr>
              <a:t>(43 BATSE GRB with  f&gt;10 ph/cm</a:t>
            </a:r>
            <a:r>
              <a:rPr lang="en-US" sz="2200" b="1" baseline="30000" dirty="0">
                <a:solidFill>
                  <a:srgbClr val="FFFFCC"/>
                </a:solidFill>
                <a:cs typeface="Arial" pitchFamily="34" charset="0"/>
              </a:rPr>
              <a:t>2</a:t>
            </a:r>
            <a:r>
              <a:rPr lang="en-US" sz="2200" b="1" dirty="0">
                <a:solidFill>
                  <a:srgbClr val="FFFFCC"/>
                </a:solidFill>
                <a:cs typeface="Arial" pitchFamily="34" charset="0"/>
              </a:rPr>
              <a:t>s for E&gt;300keV </a:t>
            </a:r>
            <a:r>
              <a:rPr lang="en-US" sz="2200" b="1" dirty="0">
                <a:solidFill>
                  <a:srgbClr val="FFFFCC"/>
                </a:solidFill>
                <a:cs typeface="Arial" pitchFamily="34" charset="0"/>
                <a:sym typeface="Symbol" pitchFamily="18" charset="2"/>
              </a:rPr>
              <a:t> 26 can be seen by EGRET</a:t>
            </a:r>
          </a:p>
          <a:p>
            <a:pPr algn="just">
              <a:lnSpc>
                <a:spcPts val="2400"/>
              </a:lnSpc>
            </a:pPr>
            <a:r>
              <a:rPr lang="en-US" sz="2200" b="1" dirty="0">
                <a:solidFill>
                  <a:srgbClr val="FFFFCC"/>
                </a:solidFill>
                <a:cs typeface="Arial" pitchFamily="34" charset="0"/>
                <a:sym typeface="Symbol" pitchFamily="18" charset="2"/>
              </a:rPr>
              <a:t>                  and 25 has E&gt;2 </a:t>
            </a:r>
            <a:r>
              <a:rPr lang="en-US" sz="2200" b="1" dirty="0" err="1">
                <a:solidFill>
                  <a:srgbClr val="FFFFCC"/>
                </a:solidFill>
                <a:cs typeface="Arial" pitchFamily="34" charset="0"/>
                <a:sym typeface="Symbol" pitchFamily="18" charset="2"/>
              </a:rPr>
              <a:t>MeV</a:t>
            </a:r>
            <a:endParaRPr lang="en-US" sz="2200" b="1" dirty="0">
              <a:solidFill>
                <a:srgbClr val="FFFFCC"/>
              </a:solidFill>
              <a:cs typeface="Arial" pitchFamily="34" charset="0"/>
              <a:sym typeface="Symbol" pitchFamily="18" charset="2"/>
            </a:endParaRPr>
          </a:p>
          <a:p>
            <a:pPr algn="just">
              <a:lnSpc>
                <a:spcPts val="2400"/>
              </a:lnSpc>
            </a:pPr>
            <a:r>
              <a:rPr lang="en-US" sz="2200" b="1" dirty="0">
                <a:solidFill>
                  <a:srgbClr val="FFFFCC"/>
                </a:solidFill>
                <a:cs typeface="Arial" pitchFamily="34" charset="0"/>
                <a:sym typeface="Symbol" pitchFamily="18" charset="2"/>
              </a:rPr>
              <a:t>                         15 has E&gt;120 </a:t>
            </a:r>
            <a:r>
              <a:rPr lang="en-US" sz="2200" b="1" dirty="0" err="1">
                <a:solidFill>
                  <a:srgbClr val="FFFFCC"/>
                </a:solidFill>
                <a:cs typeface="Arial" pitchFamily="34" charset="0"/>
                <a:sym typeface="Symbol" pitchFamily="18" charset="2"/>
              </a:rPr>
              <a:t>MeV</a:t>
            </a:r>
            <a:r>
              <a:rPr lang="en-US" sz="2200" b="1" dirty="0">
                <a:solidFill>
                  <a:srgbClr val="FFFFCC"/>
                </a:solidFill>
                <a:cs typeface="Arial" pitchFamily="34" charset="0"/>
                <a:sym typeface="Symbol" pitchFamily="18" charset="2"/>
              </a:rPr>
              <a:t>)</a:t>
            </a:r>
            <a:r>
              <a:rPr lang="en-US" sz="2200" b="1" dirty="0">
                <a:solidFill>
                  <a:srgbClr val="FFFFCC"/>
                </a:solidFill>
                <a:cs typeface="Arial" pitchFamily="34" charset="0"/>
              </a:rPr>
              <a:t>.</a:t>
            </a:r>
            <a:r>
              <a:rPr lang="en-US" sz="2200" b="1" dirty="0">
                <a:solidFill>
                  <a:srgbClr val="FFFF99"/>
                </a:solidFill>
                <a:cs typeface="Arial" pitchFamily="34" charset="0"/>
              </a:rPr>
              <a:t> </a:t>
            </a:r>
          </a:p>
          <a:p>
            <a:endParaRPr lang="en-US" sz="800" b="1" dirty="0">
              <a:cs typeface="Arial" pitchFamily="34" charset="0"/>
            </a:endParaRPr>
          </a:p>
          <a:p>
            <a:pPr algn="ctr">
              <a:lnSpc>
                <a:spcPts val="2400"/>
              </a:lnSpc>
            </a:pPr>
            <a:r>
              <a:rPr lang="en-US" sz="2200" b="1" dirty="0">
                <a:solidFill>
                  <a:srgbClr val="CCFFCC"/>
                </a:solidFill>
                <a:cs typeface="Arial" pitchFamily="34" charset="0"/>
              </a:rPr>
              <a:t>Some tens GRB were detected simultaneously by all 4 experiments onboard CGRO (BATSE, COMPTEL, OSSE and EGRET) </a:t>
            </a:r>
          </a:p>
          <a:p>
            <a:pPr algn="ctr"/>
            <a:r>
              <a:rPr lang="en-US" b="1" dirty="0">
                <a:solidFill>
                  <a:srgbClr val="CCFFCC"/>
                </a:solidFill>
                <a:cs typeface="Arial" pitchFamily="34" charset="0"/>
                <a:sym typeface="Symbol" pitchFamily="18" charset="2"/>
              </a:rPr>
              <a:t></a:t>
            </a:r>
            <a:endParaRPr lang="en-US" b="1" dirty="0">
              <a:solidFill>
                <a:srgbClr val="CCFFCC"/>
              </a:solidFill>
              <a:cs typeface="Arial" pitchFamily="34" charset="0"/>
            </a:endParaRPr>
          </a:p>
          <a:p>
            <a:pPr algn="ctr">
              <a:lnSpc>
                <a:spcPts val="2400"/>
              </a:lnSpc>
            </a:pPr>
            <a:r>
              <a:rPr lang="en-US" sz="2200" b="1" dirty="0">
                <a:solidFill>
                  <a:srgbClr val="CCFFCC"/>
                </a:solidFill>
                <a:cs typeface="Arial" pitchFamily="34" charset="0"/>
              </a:rPr>
              <a:t>the widest energy range for </a:t>
            </a:r>
            <a:r>
              <a:rPr lang="en-US" sz="2200" b="1" dirty="0">
                <a:solidFill>
                  <a:srgbClr val="CCFFCC"/>
                </a:solidFill>
                <a:cs typeface="Arial" pitchFamily="34" charset="0"/>
                <a:sym typeface="Symbol" pitchFamily="18" charset="2"/>
              </a:rPr>
              <a:t>-</a:t>
            </a:r>
            <a:r>
              <a:rPr lang="en-US" sz="2200" b="1" dirty="0">
                <a:solidFill>
                  <a:srgbClr val="CCFFCC"/>
                </a:solidFill>
                <a:cs typeface="Arial" pitchFamily="34" charset="0"/>
              </a:rPr>
              <a:t>emission registration on satellite experiment for </a:t>
            </a:r>
            <a:r>
              <a:rPr lang="es-MX" sz="2200" b="1" dirty="0">
                <a:solidFill>
                  <a:srgbClr val="CCFFCC"/>
                </a:solidFill>
                <a:cs typeface="Arial" pitchFamily="34" charset="0"/>
              </a:rPr>
              <a:t>the same GRB was ~10 keV </a:t>
            </a:r>
            <a:r>
              <a:rPr lang="es-MX" sz="2200" b="1" dirty="0">
                <a:solidFill>
                  <a:srgbClr val="CCFFCC"/>
                </a:solidFill>
                <a:cs typeface="Arial" pitchFamily="34" charset="0"/>
                <a:sym typeface="Symbol" pitchFamily="18" charset="2"/>
              </a:rPr>
              <a:t></a:t>
            </a:r>
            <a:r>
              <a:rPr lang="es-MX" sz="2200" b="1" dirty="0">
                <a:solidFill>
                  <a:srgbClr val="CCFFCC"/>
                </a:solidFill>
                <a:cs typeface="Arial" pitchFamily="34" charset="0"/>
              </a:rPr>
              <a:t> ~20 GeV. </a:t>
            </a:r>
          </a:p>
          <a:p>
            <a:endParaRPr lang="es-MX" sz="800" b="1" dirty="0">
              <a:cs typeface="Arial" pitchFamily="34" charset="0"/>
            </a:endParaRPr>
          </a:p>
          <a:p>
            <a:endParaRPr lang="es-MX" b="1" dirty="0">
              <a:latin typeface="Calibri" pitchFamily="34" charset="0"/>
            </a:endParaRPr>
          </a:p>
        </p:txBody>
      </p:sp>
      <p:sp>
        <p:nvSpPr>
          <p:cNvPr id="9219" name="TextBox 3"/>
          <p:cNvSpPr txBox="1">
            <a:spLocks noChangeArrowheads="1"/>
          </p:cNvSpPr>
          <p:nvPr/>
        </p:nvSpPr>
        <p:spPr bwMode="auto">
          <a:xfrm>
            <a:off x="-357188" y="5929313"/>
            <a:ext cx="4857751" cy="1292225"/>
          </a:xfrm>
          <a:prstGeom prst="rect">
            <a:avLst/>
          </a:prstGeom>
          <a:noFill/>
          <a:ln w="9525">
            <a:noFill/>
            <a:miter lim="800000"/>
            <a:headEnd/>
            <a:tailEnd/>
          </a:ln>
        </p:spPr>
        <p:txBody>
          <a:bodyPr>
            <a:spAutoFit/>
          </a:bodyPr>
          <a:lstStyle/>
          <a:p>
            <a:pPr algn="ctr"/>
            <a:r>
              <a:rPr lang="en-US" sz="2000" b="1" i="1">
                <a:latin typeface="Times New Roman" pitchFamily="18" charset="0"/>
              </a:rPr>
              <a:t>The  temporal profiles of </a:t>
            </a:r>
          </a:p>
          <a:p>
            <a:pPr algn="ctr"/>
            <a:r>
              <a:rPr lang="en-US" sz="2000" b="1" i="1">
                <a:latin typeface="Times New Roman" pitchFamily="18" charset="0"/>
              </a:rPr>
              <a:t>GRB910503</a:t>
            </a:r>
            <a:r>
              <a:rPr lang="ru-RU" sz="2000" b="1" i="1">
                <a:latin typeface="Times New Roman" pitchFamily="18" charset="0"/>
              </a:rPr>
              <a:t> </a:t>
            </a:r>
            <a:r>
              <a:rPr lang="en-US" sz="2000" b="1" i="1">
                <a:latin typeface="Times New Roman" pitchFamily="18" charset="0"/>
              </a:rPr>
              <a:t>(BATSE trigger #143)</a:t>
            </a:r>
            <a:r>
              <a:rPr lang="ru-RU" sz="2000" b="1" i="1">
                <a:latin typeface="Times New Roman" pitchFamily="18" charset="0"/>
              </a:rPr>
              <a:t> </a:t>
            </a:r>
            <a:endParaRPr lang="en-US" sz="2000" b="1" i="1">
              <a:latin typeface="Times New Roman" pitchFamily="18" charset="0"/>
            </a:endParaRPr>
          </a:p>
          <a:p>
            <a:pPr algn="ctr"/>
            <a:r>
              <a:rPr lang="en-US" sz="2000" b="1" i="1">
                <a:latin typeface="Times New Roman" pitchFamily="18" charset="0"/>
              </a:rPr>
              <a:t>on BATSE and EGRET data.</a:t>
            </a:r>
            <a:endParaRPr lang="ru-RU" sz="2000">
              <a:latin typeface="Calibri" pitchFamily="34" charset="0"/>
            </a:endParaRPr>
          </a:p>
          <a:p>
            <a:pPr algn="ctr"/>
            <a:endParaRPr lang="ru-RU">
              <a:latin typeface="Calibri" pitchFamily="34" charset="0"/>
            </a:endParaRPr>
          </a:p>
        </p:txBody>
      </p:sp>
      <p:pic>
        <p:nvPicPr>
          <p:cNvPr id="9220" name="Picture 1"/>
          <p:cNvPicPr>
            <a:picLocks noChangeAspect="1" noChangeArrowheads="1"/>
          </p:cNvPicPr>
          <p:nvPr/>
        </p:nvPicPr>
        <p:blipFill>
          <a:blip r:embed="rId2" cstate="print">
            <a:clrChange>
              <a:clrFrom>
                <a:srgbClr val="FFFFFF"/>
              </a:clrFrom>
              <a:clrTo>
                <a:srgbClr val="FFFFFF">
                  <a:alpha val="0"/>
                </a:srgbClr>
              </a:clrTo>
            </a:clrChange>
            <a:lum bright="100000"/>
          </a:blip>
          <a:srcRect/>
          <a:stretch>
            <a:fillRect/>
          </a:stretch>
        </p:blipFill>
        <p:spPr bwMode="auto">
          <a:xfrm>
            <a:off x="0" y="285750"/>
            <a:ext cx="4305300" cy="5786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92" descr="lc920622_COMPTEL_BATSE_EGRET_black2"/>
          <p:cNvPicPr>
            <a:picLocks noChangeAspect="1" noChangeArrowheads="1"/>
          </p:cNvPicPr>
          <p:nvPr/>
        </p:nvPicPr>
        <p:blipFill>
          <a:blip r:embed="rId2" cstate="print">
            <a:clrChange>
              <a:clrFrom>
                <a:srgbClr val="000000"/>
              </a:clrFrom>
              <a:clrTo>
                <a:srgbClr val="000000">
                  <a:alpha val="0"/>
                </a:srgbClr>
              </a:clrTo>
            </a:clrChange>
            <a:lum bright="40000"/>
          </a:blip>
          <a:srcRect l="1193" t="3426" r="-1549" b="5879"/>
          <a:stretch>
            <a:fillRect/>
          </a:stretch>
        </p:blipFill>
        <p:spPr bwMode="auto">
          <a:xfrm>
            <a:off x="12700" y="0"/>
            <a:ext cx="3416300" cy="6000750"/>
          </a:xfrm>
          <a:prstGeom prst="rect">
            <a:avLst/>
          </a:prstGeom>
          <a:noFill/>
          <a:ln w="9525">
            <a:noFill/>
            <a:miter lim="800000"/>
            <a:headEnd/>
            <a:tailEnd/>
          </a:ln>
        </p:spPr>
      </p:pic>
      <p:sp>
        <p:nvSpPr>
          <p:cNvPr id="10243" name="TextBox 3"/>
          <p:cNvSpPr txBox="1">
            <a:spLocks noChangeArrowheads="1"/>
          </p:cNvSpPr>
          <p:nvPr/>
        </p:nvSpPr>
        <p:spPr bwMode="auto">
          <a:xfrm>
            <a:off x="-357188" y="6005513"/>
            <a:ext cx="4357688" cy="1138237"/>
          </a:xfrm>
          <a:prstGeom prst="rect">
            <a:avLst/>
          </a:prstGeom>
          <a:noFill/>
          <a:ln w="9525">
            <a:noFill/>
            <a:miter lim="800000"/>
            <a:headEnd/>
            <a:tailEnd/>
          </a:ln>
        </p:spPr>
        <p:txBody>
          <a:bodyPr>
            <a:spAutoFit/>
          </a:bodyPr>
          <a:lstStyle/>
          <a:p>
            <a:pPr algn="ctr"/>
            <a:r>
              <a:rPr lang="en-US" sz="1600" b="1" i="1">
                <a:solidFill>
                  <a:srgbClr val="FFFF66"/>
                </a:solidFill>
                <a:latin typeface="Times New Roman" pitchFamily="18" charset="0"/>
              </a:rPr>
              <a:t>The  temporal profiles of </a:t>
            </a:r>
          </a:p>
          <a:p>
            <a:pPr algn="ctr"/>
            <a:r>
              <a:rPr lang="en-US" b="1" i="1">
                <a:solidFill>
                  <a:srgbClr val="FFFF66"/>
                </a:solidFill>
                <a:latin typeface="Times New Roman" pitchFamily="18" charset="0"/>
              </a:rPr>
              <a:t>GRB920622  </a:t>
            </a:r>
            <a:r>
              <a:rPr lang="ru-RU" sz="1600" b="1" i="1">
                <a:solidFill>
                  <a:srgbClr val="FFFF66"/>
                </a:solidFill>
                <a:latin typeface="Times New Roman" pitchFamily="18" charset="0"/>
              </a:rPr>
              <a:t> </a:t>
            </a:r>
            <a:r>
              <a:rPr lang="en-US" sz="1600" b="1" i="1">
                <a:solidFill>
                  <a:srgbClr val="FFFF66"/>
                </a:solidFill>
                <a:latin typeface="Times New Roman" pitchFamily="18" charset="0"/>
              </a:rPr>
              <a:t>(BATSE trigger #1663)</a:t>
            </a:r>
            <a:r>
              <a:rPr lang="ru-RU" sz="1600" b="1" i="1">
                <a:solidFill>
                  <a:srgbClr val="FFFF66"/>
                </a:solidFill>
                <a:latin typeface="Times New Roman" pitchFamily="18" charset="0"/>
              </a:rPr>
              <a:t> </a:t>
            </a:r>
            <a:endParaRPr lang="en-US" sz="1600" b="1" i="1">
              <a:solidFill>
                <a:srgbClr val="FFFF66"/>
              </a:solidFill>
              <a:latin typeface="Times New Roman" pitchFamily="18" charset="0"/>
            </a:endParaRPr>
          </a:p>
          <a:p>
            <a:pPr algn="ctr"/>
            <a:r>
              <a:rPr lang="en-US" sz="1600" b="1" i="1">
                <a:solidFill>
                  <a:srgbClr val="FFFF66"/>
                </a:solidFill>
                <a:latin typeface="Times New Roman" pitchFamily="18" charset="0"/>
              </a:rPr>
              <a:t>on BATSE, COMPTEL and EGRET data.</a:t>
            </a:r>
            <a:endParaRPr lang="ru-RU" sz="1600">
              <a:latin typeface="Calibri" pitchFamily="34" charset="0"/>
            </a:endParaRPr>
          </a:p>
          <a:p>
            <a:pPr algn="ctr"/>
            <a:endParaRPr lang="ru-RU">
              <a:latin typeface="Calibri" pitchFamily="34" charset="0"/>
            </a:endParaRPr>
          </a:p>
        </p:txBody>
      </p:sp>
      <p:sp>
        <p:nvSpPr>
          <p:cNvPr id="10244" name="Прямоугольник 4"/>
          <p:cNvSpPr>
            <a:spLocks noChangeArrowheads="1"/>
          </p:cNvSpPr>
          <p:nvPr/>
        </p:nvSpPr>
        <p:spPr bwMode="auto">
          <a:xfrm>
            <a:off x="3571868" y="1285875"/>
            <a:ext cx="5572132" cy="3293209"/>
          </a:xfrm>
          <a:prstGeom prst="rect">
            <a:avLst/>
          </a:prstGeom>
          <a:noFill/>
          <a:ln w="9525">
            <a:noFill/>
            <a:miter lim="800000"/>
            <a:headEnd/>
            <a:tailEnd/>
          </a:ln>
        </p:spPr>
        <p:txBody>
          <a:bodyPr wrap="square">
            <a:spAutoFit/>
          </a:bodyPr>
          <a:lstStyle/>
          <a:p>
            <a:pPr algn="just">
              <a:lnSpc>
                <a:spcPts val="2400"/>
              </a:lnSpc>
            </a:pPr>
            <a:r>
              <a:rPr lang="es-MX" sz="2400" b="1" dirty="0">
                <a:cs typeface="Arial" pitchFamily="34" charset="0"/>
              </a:rPr>
              <a:t>Most part of GRB:</a:t>
            </a:r>
          </a:p>
          <a:p>
            <a:pPr algn="just">
              <a:lnSpc>
                <a:spcPts val="2400"/>
              </a:lnSpc>
            </a:pPr>
            <a:endParaRPr lang="es-MX" sz="2400" b="1" dirty="0">
              <a:cs typeface="Arial" pitchFamily="34" charset="0"/>
            </a:endParaRPr>
          </a:p>
          <a:p>
            <a:pPr algn="just">
              <a:lnSpc>
                <a:spcPts val="2400"/>
              </a:lnSpc>
            </a:pPr>
            <a:r>
              <a:rPr lang="es-MX" sz="2400" b="1" dirty="0">
                <a:cs typeface="Arial" pitchFamily="34" charset="0"/>
              </a:rPr>
              <a:t>common structure of temporal profiles consistent in various energy bands: </a:t>
            </a:r>
          </a:p>
          <a:p>
            <a:pPr algn="just">
              <a:lnSpc>
                <a:spcPts val="2400"/>
              </a:lnSpc>
              <a:buFont typeface="Wingdings" pitchFamily="2" charset="2"/>
              <a:buChar char="Ø"/>
            </a:pPr>
            <a:r>
              <a:rPr lang="es-MX" sz="2400" b="1" dirty="0">
                <a:cs typeface="Arial" pitchFamily="34" charset="0"/>
              </a:rPr>
              <a:t> the same amount of global peaks</a:t>
            </a:r>
          </a:p>
          <a:p>
            <a:pPr algn="just">
              <a:lnSpc>
                <a:spcPts val="2400"/>
              </a:lnSpc>
              <a:buFont typeface="Wingdings" pitchFamily="2" charset="2"/>
              <a:buChar char="Ø"/>
            </a:pPr>
            <a:r>
              <a:rPr lang="es-MX" sz="2400" b="1" dirty="0">
                <a:cs typeface="Arial" pitchFamily="34" charset="0"/>
              </a:rPr>
              <a:t> approximate ratio of relative peaks intensity are the same too: </a:t>
            </a:r>
          </a:p>
          <a:p>
            <a:pPr algn="just"/>
            <a:r>
              <a:rPr lang="es-MX" sz="2400" b="1" dirty="0">
                <a:cs typeface="Arial" pitchFamily="34" charset="0"/>
              </a:rPr>
              <a:t>            first  </a:t>
            </a:r>
            <a:r>
              <a:rPr lang="es-MX" sz="2400" b="1" dirty="0">
                <a:cs typeface="Arial" pitchFamily="34" charset="0"/>
                <a:sym typeface="Symbol" pitchFamily="18" charset="2"/>
              </a:rPr>
              <a:t></a:t>
            </a:r>
            <a:r>
              <a:rPr lang="es-MX" sz="2400" b="1" dirty="0">
                <a:cs typeface="Arial" pitchFamily="34" charset="0"/>
              </a:rPr>
              <a:t> lowest, last</a:t>
            </a:r>
            <a:r>
              <a:rPr lang="es-MX" sz="2400" b="1" dirty="0">
                <a:cs typeface="Arial" pitchFamily="34" charset="0"/>
                <a:sym typeface="Symbol" pitchFamily="18" charset="2"/>
              </a:rPr>
              <a:t> </a:t>
            </a:r>
            <a:r>
              <a:rPr lang="es-MX" sz="2400" b="1" dirty="0">
                <a:cs typeface="Arial" pitchFamily="34" charset="0"/>
              </a:rPr>
              <a:t> </a:t>
            </a:r>
            <a:r>
              <a:rPr lang="es-MX" sz="2400" b="1" dirty="0" smtClean="0">
                <a:cs typeface="Arial" pitchFamily="34" charset="0"/>
              </a:rPr>
              <a:t>highest</a:t>
            </a:r>
          </a:p>
          <a:p>
            <a:pPr algn="just"/>
            <a:r>
              <a:rPr lang="es-MX" sz="2400" b="1" dirty="0" smtClean="0">
                <a:cs typeface="Arial" pitchFamily="34" charset="0"/>
              </a:rPr>
              <a:t>                            </a:t>
            </a:r>
            <a:r>
              <a:rPr lang="es-MX" sz="2400" b="1" dirty="0">
                <a:cs typeface="Arial" pitchFamily="34" charset="0"/>
              </a:rPr>
              <a:t>intensity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Box 1"/>
          <p:cNvSpPr txBox="1">
            <a:spLocks noChangeArrowheads="1"/>
          </p:cNvSpPr>
          <p:nvPr/>
        </p:nvSpPr>
        <p:spPr bwMode="auto">
          <a:xfrm>
            <a:off x="0" y="0"/>
            <a:ext cx="9144000" cy="1323975"/>
          </a:xfrm>
          <a:prstGeom prst="rect">
            <a:avLst/>
          </a:prstGeom>
          <a:noFill/>
          <a:ln w="9525">
            <a:noFill/>
            <a:miter lim="800000"/>
            <a:headEnd/>
            <a:tailEnd/>
          </a:ln>
        </p:spPr>
        <p:txBody>
          <a:bodyPr>
            <a:spAutoFit/>
          </a:bodyPr>
          <a:lstStyle/>
          <a:p>
            <a:pPr>
              <a:lnSpc>
                <a:spcPts val="2400"/>
              </a:lnSpc>
            </a:pPr>
            <a:r>
              <a:rPr lang="en-US" sz="2400" b="1" i="1" u="sng"/>
              <a:t>Typical GRB spectra</a:t>
            </a:r>
            <a:r>
              <a:rPr lang="ru-RU" sz="2400"/>
              <a:t> </a:t>
            </a:r>
            <a:endParaRPr lang="en-US" sz="2400"/>
          </a:p>
          <a:p>
            <a:pPr>
              <a:lnSpc>
                <a:spcPts val="2400"/>
              </a:lnSpc>
            </a:pPr>
            <a:r>
              <a:rPr lang="es-MX" sz="2400" b="1">
                <a:cs typeface="Arial" pitchFamily="34" charset="0"/>
              </a:rPr>
              <a:t>Usually GRB spectra (both time resolved and time integrated) are well described by two-component Band function (</a:t>
            </a:r>
            <a:r>
              <a:rPr lang="en-US" sz="2400" b="1">
                <a:cs typeface="Arial" pitchFamily="34" charset="0"/>
              </a:rPr>
              <a:t>smoothly joint broken power law </a:t>
            </a:r>
            <a:r>
              <a:rPr lang="es-MX" sz="2400" b="1">
                <a:cs typeface="Arial" pitchFamily="34" charset="0"/>
              </a:rPr>
              <a:t>):</a:t>
            </a:r>
            <a:endParaRPr lang="ru-RU" sz="2400">
              <a:cs typeface="Arial" pitchFamily="34" charset="0"/>
            </a:endParaRPr>
          </a:p>
        </p:txBody>
      </p:sp>
      <p:graphicFrame>
        <p:nvGraphicFramePr>
          <p:cNvPr id="1026" name="Object 2"/>
          <p:cNvGraphicFramePr>
            <a:graphicFrameLocks noChangeAspect="1"/>
          </p:cNvGraphicFramePr>
          <p:nvPr/>
        </p:nvGraphicFramePr>
        <p:xfrm>
          <a:off x="268288" y="1282700"/>
          <a:ext cx="8853487" cy="2146300"/>
        </p:xfrm>
        <a:graphic>
          <a:graphicData uri="http://schemas.openxmlformats.org/presentationml/2006/ole">
            <p:oleObj spid="_x0000_s1026" name="Формула" r:id="rId3" imgW="4800600" imgH="1015920" progId="Equation.3">
              <p:embed/>
            </p:oleObj>
          </a:graphicData>
        </a:graphic>
      </p:graphicFrame>
      <p:sp>
        <p:nvSpPr>
          <p:cNvPr id="1028" name="TextBox 3"/>
          <p:cNvSpPr txBox="1">
            <a:spLocks noChangeArrowheads="1"/>
          </p:cNvSpPr>
          <p:nvPr/>
        </p:nvSpPr>
        <p:spPr bwMode="auto">
          <a:xfrm>
            <a:off x="0" y="3332163"/>
            <a:ext cx="9144000" cy="3954462"/>
          </a:xfrm>
          <a:prstGeom prst="rect">
            <a:avLst/>
          </a:prstGeom>
          <a:noFill/>
          <a:ln w="9525">
            <a:noFill/>
            <a:miter lim="800000"/>
            <a:headEnd/>
            <a:tailEnd/>
          </a:ln>
        </p:spPr>
        <p:txBody>
          <a:bodyPr>
            <a:spAutoFit/>
          </a:bodyPr>
          <a:lstStyle/>
          <a:p>
            <a:pPr>
              <a:lnSpc>
                <a:spcPts val="2400"/>
              </a:lnSpc>
              <a:defRPr/>
            </a:pPr>
            <a:r>
              <a:rPr lang="es-MX" sz="2400" b="1" dirty="0">
                <a:solidFill>
                  <a:srgbClr val="FFFFCC"/>
                </a:solidFill>
                <a:cs typeface="Arial" pitchFamily="34" charset="0"/>
              </a:rPr>
              <a:t>first component       </a:t>
            </a:r>
            <a:r>
              <a:rPr lang="es-MX" sz="2400" b="1" dirty="0">
                <a:solidFill>
                  <a:srgbClr val="FFFFCC"/>
                </a:solidFill>
                <a:cs typeface="Arial" pitchFamily="34" charset="0"/>
                <a:sym typeface="Symbol" pitchFamily="18" charset="2"/>
              </a:rPr>
              <a:t></a:t>
            </a:r>
            <a:r>
              <a:rPr lang="es-MX" sz="2400" b="1" dirty="0">
                <a:solidFill>
                  <a:srgbClr val="FFFFCC"/>
                </a:solidFill>
                <a:cs typeface="Arial" pitchFamily="34" charset="0"/>
              </a:rPr>
              <a:t>   combination </a:t>
            </a:r>
            <a:r>
              <a:rPr lang="en-US" sz="2400" b="1" dirty="0">
                <a:solidFill>
                  <a:srgbClr val="FFFFCC"/>
                </a:solidFill>
                <a:cs typeface="Arial" pitchFamily="34" charset="0"/>
              </a:rPr>
              <a:t>of power law with index </a:t>
            </a:r>
            <a:r>
              <a:rPr lang="en-US" sz="2400" b="1" dirty="0">
                <a:solidFill>
                  <a:srgbClr val="FFFFCC"/>
                </a:solidFill>
                <a:cs typeface="Arial" pitchFamily="34" charset="0"/>
                <a:sym typeface="Symbol" pitchFamily="18" charset="2"/>
              </a:rPr>
              <a:t></a:t>
            </a:r>
            <a:r>
              <a:rPr lang="en-US" sz="2400" b="1" dirty="0">
                <a:solidFill>
                  <a:srgbClr val="FFFFCC"/>
                </a:solidFill>
                <a:cs typeface="Arial" pitchFamily="34" charset="0"/>
              </a:rPr>
              <a:t> </a:t>
            </a:r>
          </a:p>
          <a:p>
            <a:pPr>
              <a:lnSpc>
                <a:spcPts val="2400"/>
              </a:lnSpc>
              <a:defRPr/>
            </a:pPr>
            <a:r>
              <a:rPr lang="en-US" sz="2400" b="1" dirty="0">
                <a:solidFill>
                  <a:srgbClr val="FFFFCC"/>
                </a:solidFill>
                <a:cs typeface="Arial" pitchFamily="34" charset="0"/>
              </a:rPr>
              <a:t>                                                                                   and </a:t>
            </a:r>
          </a:p>
          <a:p>
            <a:pPr>
              <a:lnSpc>
                <a:spcPts val="2400"/>
              </a:lnSpc>
              <a:defRPr/>
            </a:pPr>
            <a:r>
              <a:rPr lang="en-US" sz="2400" b="1" dirty="0">
                <a:solidFill>
                  <a:srgbClr val="FFFFCC"/>
                </a:solidFill>
                <a:cs typeface="Arial" pitchFamily="34" charset="0"/>
              </a:rPr>
              <a:t>                                exponential cutoff defined by E=</a:t>
            </a:r>
            <a:r>
              <a:rPr lang="en-US" sz="2400" b="1" dirty="0" err="1">
                <a:solidFill>
                  <a:srgbClr val="FFFFCC"/>
                </a:solidFill>
                <a:cs typeface="Arial" pitchFamily="34" charset="0"/>
              </a:rPr>
              <a:t>E</a:t>
            </a:r>
            <a:r>
              <a:rPr lang="en-US" sz="2400" b="1" baseline="-25000" dirty="0" err="1">
                <a:solidFill>
                  <a:srgbClr val="FFFFCC"/>
                </a:solidFill>
                <a:cs typeface="Arial" pitchFamily="34" charset="0"/>
              </a:rPr>
              <a:t>peak</a:t>
            </a:r>
            <a:r>
              <a:rPr lang="en-US" sz="2400" b="1" dirty="0">
                <a:solidFill>
                  <a:srgbClr val="FFFFCC"/>
                </a:solidFill>
                <a:cs typeface="Arial" pitchFamily="34" charset="0"/>
              </a:rPr>
              <a:t>/(2+</a:t>
            </a:r>
            <a:r>
              <a:rPr lang="en-US" sz="2400" b="1" dirty="0">
                <a:solidFill>
                  <a:srgbClr val="FFFFCC"/>
                </a:solidFill>
                <a:cs typeface="Arial" pitchFamily="34" charset="0"/>
                <a:sym typeface="Symbol" pitchFamily="18" charset="2"/>
              </a:rPr>
              <a:t></a:t>
            </a:r>
            <a:r>
              <a:rPr lang="en-US" sz="2400" b="1" dirty="0">
                <a:solidFill>
                  <a:srgbClr val="FFFFCC"/>
                </a:solidFill>
                <a:cs typeface="Arial" pitchFamily="34" charset="0"/>
              </a:rPr>
              <a:t>) </a:t>
            </a:r>
          </a:p>
          <a:p>
            <a:pPr>
              <a:defRPr/>
            </a:pPr>
            <a:endParaRPr lang="en-US" sz="1100" b="1" dirty="0">
              <a:solidFill>
                <a:srgbClr val="CCFFCC"/>
              </a:solidFill>
              <a:cs typeface="Arial" pitchFamily="34" charset="0"/>
            </a:endParaRPr>
          </a:p>
          <a:p>
            <a:pPr>
              <a:defRPr/>
            </a:pPr>
            <a:r>
              <a:rPr lang="en-US" sz="2400" b="1" dirty="0">
                <a:solidFill>
                  <a:srgbClr val="CCFFCC"/>
                </a:solidFill>
                <a:cs typeface="Arial" pitchFamily="34" charset="0"/>
              </a:rPr>
              <a:t>second component   </a:t>
            </a:r>
            <a:r>
              <a:rPr lang="es-MX" sz="2400" b="1" dirty="0">
                <a:solidFill>
                  <a:srgbClr val="CCFFCC"/>
                </a:solidFill>
                <a:cs typeface="Arial" pitchFamily="34" charset="0"/>
                <a:sym typeface="Symbol" pitchFamily="18" charset="2"/>
              </a:rPr>
              <a:t></a:t>
            </a:r>
            <a:r>
              <a:rPr lang="en-US" sz="2400" b="1" dirty="0">
                <a:solidFill>
                  <a:srgbClr val="CCFFCC"/>
                </a:solidFill>
                <a:cs typeface="Arial" pitchFamily="34" charset="0"/>
              </a:rPr>
              <a:t>  power law with index </a:t>
            </a:r>
            <a:r>
              <a:rPr lang="en-US" sz="2400" b="1" dirty="0">
                <a:solidFill>
                  <a:srgbClr val="CCFFCC"/>
                </a:solidFill>
                <a:cs typeface="Arial" pitchFamily="34" charset="0"/>
                <a:sym typeface="Symbol" pitchFamily="18" charset="2"/>
              </a:rPr>
              <a:t></a:t>
            </a:r>
          </a:p>
          <a:p>
            <a:pPr lvl="1">
              <a:defRPr/>
            </a:pPr>
            <a:endParaRPr lang="en-US" sz="2400" b="1" dirty="0">
              <a:solidFill>
                <a:srgbClr val="CCFFCC"/>
              </a:solidFill>
              <a:cs typeface="Arial" pitchFamily="34" charset="0"/>
              <a:sym typeface="Symbol" pitchFamily="18" charset="2"/>
            </a:endParaRPr>
          </a:p>
          <a:p>
            <a:pPr marL="0" lvl="1">
              <a:lnSpc>
                <a:spcPts val="2400"/>
              </a:lnSpc>
              <a:defRPr/>
            </a:pPr>
            <a:r>
              <a:rPr lang="en-US" sz="2400" b="1" dirty="0">
                <a:solidFill>
                  <a:srgbClr val="CCECFF"/>
                </a:solidFill>
                <a:cs typeface="Arial" pitchFamily="34" charset="0"/>
              </a:rPr>
              <a:t>some GRB </a:t>
            </a:r>
            <a:r>
              <a:rPr lang="en-US" sz="2400" b="1" dirty="0">
                <a:solidFill>
                  <a:srgbClr val="CCECFF"/>
                </a:solidFill>
                <a:cs typeface="Arial" pitchFamily="34" charset="0"/>
                <a:sym typeface="Symbol"/>
              </a:rPr>
              <a:t></a:t>
            </a:r>
            <a:r>
              <a:rPr lang="en-US" sz="2400" b="1" dirty="0">
                <a:solidFill>
                  <a:srgbClr val="CCECFF"/>
                </a:solidFill>
                <a:cs typeface="Arial" pitchFamily="34" charset="0"/>
              </a:rPr>
              <a:t> “</a:t>
            </a:r>
            <a:r>
              <a:rPr lang="en-US" sz="2400" b="1" dirty="0" err="1">
                <a:solidFill>
                  <a:srgbClr val="CCECFF"/>
                </a:solidFill>
                <a:cs typeface="Arial" pitchFamily="34" charset="0"/>
              </a:rPr>
              <a:t>comptonized</a:t>
            </a:r>
            <a:r>
              <a:rPr lang="en-US" sz="2400" b="1" dirty="0">
                <a:solidFill>
                  <a:srgbClr val="CCECFF"/>
                </a:solidFill>
                <a:cs typeface="Arial" pitchFamily="34" charset="0"/>
              </a:rPr>
              <a:t>” model: </a:t>
            </a:r>
          </a:p>
          <a:p>
            <a:pPr marL="0" lvl="1">
              <a:lnSpc>
                <a:spcPts val="2400"/>
              </a:lnSpc>
              <a:defRPr/>
            </a:pPr>
            <a:r>
              <a:rPr lang="en-US" sz="2400" b="1" dirty="0">
                <a:solidFill>
                  <a:srgbClr val="CCECFF"/>
                </a:solidFill>
                <a:cs typeface="Arial" pitchFamily="34" charset="0"/>
              </a:rPr>
              <a:t>                                                exponential cut-off at high-energy</a:t>
            </a:r>
          </a:p>
          <a:p>
            <a:pPr marL="0" lvl="1">
              <a:defRPr/>
            </a:pPr>
            <a:endParaRPr lang="en-US" sz="800" b="1" dirty="0">
              <a:solidFill>
                <a:schemeClr val="accent6">
                  <a:lumMod val="40000"/>
                  <a:lumOff val="60000"/>
                </a:schemeClr>
              </a:solidFill>
              <a:cs typeface="Arial" pitchFamily="34" charset="0"/>
            </a:endParaRPr>
          </a:p>
          <a:p>
            <a:pPr marL="0" lvl="1">
              <a:defRPr/>
            </a:pPr>
            <a:r>
              <a:rPr lang="en-US" sz="2400" b="1" dirty="0">
                <a:cs typeface="Arial" pitchFamily="34" charset="0"/>
              </a:rPr>
              <a:t>some GRB </a:t>
            </a:r>
            <a:r>
              <a:rPr lang="en-US" sz="2400" b="1" dirty="0">
                <a:cs typeface="Arial" pitchFamily="34" charset="0"/>
                <a:sym typeface="Symbol"/>
              </a:rPr>
              <a:t> p</a:t>
            </a:r>
            <a:r>
              <a:rPr lang="en-US" sz="2400" b="1" dirty="0">
                <a:cs typeface="Arial" pitchFamily="34" charset="0"/>
              </a:rPr>
              <a:t>ure power-law (</a:t>
            </a:r>
            <a:r>
              <a:rPr lang="en-US" sz="2400" b="1" dirty="0" err="1">
                <a:cs typeface="Arial" pitchFamily="34" charset="0"/>
              </a:rPr>
              <a:t>E</a:t>
            </a:r>
            <a:r>
              <a:rPr lang="en-US" sz="2400" b="1" baseline="-25000" dirty="0" err="1">
                <a:cs typeface="Arial" pitchFamily="34" charset="0"/>
              </a:rPr>
              <a:t>peak</a:t>
            </a:r>
            <a:r>
              <a:rPr lang="en-US" sz="2400" b="1" dirty="0">
                <a:cs typeface="Arial" pitchFamily="34" charset="0"/>
              </a:rPr>
              <a:t> not constrained)</a:t>
            </a:r>
            <a:r>
              <a:rPr lang="en-US" sz="2400" b="1" dirty="0">
                <a:solidFill>
                  <a:srgbClr val="D7FF99"/>
                </a:solidFill>
                <a:cs typeface="Arial" pitchFamily="34" charset="0"/>
              </a:rPr>
              <a:t> </a:t>
            </a:r>
          </a:p>
          <a:p>
            <a:pPr marL="0" lvl="1">
              <a:defRPr/>
            </a:pPr>
            <a:endParaRPr lang="en-US" dirty="0">
              <a:solidFill>
                <a:srgbClr val="D7FF99"/>
              </a:solidFill>
              <a:latin typeface="Arial" charset="0"/>
            </a:endParaRPr>
          </a:p>
          <a:p>
            <a:pPr>
              <a:defRPr/>
            </a:pPr>
            <a:endParaRPr lang="en-US" sz="2400" b="1" dirty="0">
              <a:solidFill>
                <a:srgbClr val="CCFFCC"/>
              </a:solidFill>
              <a:latin typeface="Calibri" pitchFamily="34" charset="0"/>
              <a:sym typeface="Symbol" pitchFamily="18" charset="2"/>
            </a:endParaRPr>
          </a:p>
          <a:p>
            <a:pPr>
              <a:defRPr/>
            </a:pPr>
            <a:endParaRPr lang="ru-RU"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79" descr="hard_to_soft_GRB910927_typical_1_black"/>
          <p:cNvPicPr>
            <a:picLocks noChangeAspect="1" noChangeArrowheads="1"/>
          </p:cNvPicPr>
          <p:nvPr/>
        </p:nvPicPr>
        <p:blipFill>
          <a:blip r:embed="rId2" cstate="print">
            <a:clrChange>
              <a:clrFrom>
                <a:srgbClr val="000000"/>
              </a:clrFrom>
              <a:clrTo>
                <a:srgbClr val="000000">
                  <a:alpha val="0"/>
                </a:srgbClr>
              </a:clrTo>
            </a:clrChange>
          </a:blip>
          <a:srcRect t="14615" b="8992"/>
          <a:stretch>
            <a:fillRect/>
          </a:stretch>
        </p:blipFill>
        <p:spPr bwMode="auto">
          <a:xfrm>
            <a:off x="3357563" y="1071563"/>
            <a:ext cx="5651500" cy="5143500"/>
          </a:xfrm>
          <a:prstGeom prst="rect">
            <a:avLst/>
          </a:prstGeom>
          <a:noFill/>
          <a:ln w="9525">
            <a:noFill/>
            <a:miter lim="800000"/>
            <a:headEnd/>
            <a:tailEnd/>
          </a:ln>
        </p:spPr>
      </p:pic>
      <p:sp>
        <p:nvSpPr>
          <p:cNvPr id="11267" name="TextBox 2"/>
          <p:cNvSpPr txBox="1">
            <a:spLocks noChangeArrowheads="1"/>
          </p:cNvSpPr>
          <p:nvPr/>
        </p:nvSpPr>
        <p:spPr bwMode="auto">
          <a:xfrm>
            <a:off x="3643313" y="6099175"/>
            <a:ext cx="5500687" cy="830263"/>
          </a:xfrm>
          <a:prstGeom prst="rect">
            <a:avLst/>
          </a:prstGeom>
          <a:noFill/>
          <a:ln w="9525">
            <a:noFill/>
            <a:miter lim="800000"/>
            <a:headEnd/>
            <a:tailEnd/>
          </a:ln>
        </p:spPr>
        <p:txBody>
          <a:bodyPr>
            <a:spAutoFit/>
          </a:bodyPr>
          <a:lstStyle/>
          <a:p>
            <a:r>
              <a:rPr lang="en-US" sz="2400" b="1" i="1">
                <a:solidFill>
                  <a:srgbClr val="FFFF53"/>
                </a:solidFill>
                <a:latin typeface="Times New Roman" pitchFamily="18" charset="0"/>
              </a:rPr>
              <a:t>spectral evolution for GRB910927: </a:t>
            </a:r>
          </a:p>
          <a:p>
            <a:pPr algn="ctr"/>
            <a:r>
              <a:rPr lang="en-US" sz="2400" b="1" i="1">
                <a:solidFill>
                  <a:srgbClr val="FFFF53"/>
                </a:solidFill>
                <a:latin typeface="Times New Roman" pitchFamily="18" charset="0"/>
              </a:rPr>
              <a:t>hard to soft</a:t>
            </a:r>
            <a:endParaRPr lang="ru-RU" sz="2400">
              <a:latin typeface="Calibri" pitchFamily="34" charset="0"/>
            </a:endParaRPr>
          </a:p>
        </p:txBody>
      </p:sp>
      <p:sp>
        <p:nvSpPr>
          <p:cNvPr id="11268" name="TextBox 3"/>
          <p:cNvSpPr txBox="1">
            <a:spLocks noChangeArrowheads="1"/>
          </p:cNvSpPr>
          <p:nvPr/>
        </p:nvSpPr>
        <p:spPr bwMode="auto">
          <a:xfrm>
            <a:off x="0" y="0"/>
            <a:ext cx="9144000" cy="1570038"/>
          </a:xfrm>
          <a:prstGeom prst="rect">
            <a:avLst/>
          </a:prstGeom>
          <a:noFill/>
          <a:ln w="9525">
            <a:noFill/>
            <a:miter lim="800000"/>
            <a:headEnd/>
            <a:tailEnd/>
          </a:ln>
        </p:spPr>
        <p:txBody>
          <a:bodyPr lIns="18000" rIns="18000">
            <a:spAutoFit/>
          </a:bodyPr>
          <a:lstStyle/>
          <a:p>
            <a:r>
              <a:rPr lang="en-US" sz="2400" b="1" i="1" u="sng">
                <a:cs typeface="Arial" pitchFamily="34" charset="0"/>
              </a:rPr>
              <a:t>Typical spectral evolution </a:t>
            </a:r>
          </a:p>
          <a:p>
            <a:pPr algn="just"/>
            <a:r>
              <a:rPr lang="en-US" sz="2400" b="1">
                <a:cs typeface="Arial" pitchFamily="34" charset="0"/>
              </a:rPr>
              <a:t>Hard to soft and hardness-intensity correlations are presented for most part of GRB, power law indexes in Band model decrease to GRB end.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p:cNvPicPr>
            <a:picLocks noChangeAspect="1" noChangeArrowheads="1"/>
          </p:cNvPicPr>
          <p:nvPr/>
        </p:nvPicPr>
        <p:blipFill>
          <a:blip r:embed="rId2" cstate="print">
            <a:clrChange>
              <a:clrFrom>
                <a:srgbClr val="FFFFFF"/>
              </a:clrFrom>
              <a:clrTo>
                <a:srgbClr val="FFFFFF">
                  <a:alpha val="0"/>
                </a:srgbClr>
              </a:clrTo>
            </a:clrChange>
            <a:lum bright="100000"/>
          </a:blip>
          <a:srcRect t="10365" r="22568"/>
          <a:stretch>
            <a:fillRect/>
          </a:stretch>
        </p:blipFill>
        <p:spPr bwMode="auto">
          <a:xfrm>
            <a:off x="0" y="301625"/>
            <a:ext cx="6643688" cy="6342063"/>
          </a:xfrm>
          <a:prstGeom prst="rect">
            <a:avLst/>
          </a:prstGeom>
          <a:noFill/>
          <a:ln w="9525">
            <a:noFill/>
            <a:miter lim="800000"/>
            <a:headEnd/>
            <a:tailEnd/>
          </a:ln>
        </p:spPr>
      </p:pic>
      <p:sp>
        <p:nvSpPr>
          <p:cNvPr id="12291" name="TextBox 2"/>
          <p:cNvSpPr txBox="1">
            <a:spLocks noChangeArrowheads="1"/>
          </p:cNvSpPr>
          <p:nvPr/>
        </p:nvSpPr>
        <p:spPr bwMode="auto">
          <a:xfrm>
            <a:off x="0" y="6488113"/>
            <a:ext cx="5286375" cy="369887"/>
          </a:xfrm>
          <a:prstGeom prst="rect">
            <a:avLst/>
          </a:prstGeom>
          <a:noFill/>
          <a:ln w="9525">
            <a:noFill/>
            <a:miter lim="800000"/>
            <a:headEnd/>
            <a:tailEnd/>
          </a:ln>
        </p:spPr>
        <p:txBody>
          <a:bodyPr>
            <a:spAutoFit/>
          </a:bodyPr>
          <a:lstStyle/>
          <a:p>
            <a:r>
              <a:rPr lang="en-US" b="1" i="1">
                <a:cs typeface="Arial" pitchFamily="34" charset="0"/>
              </a:rPr>
              <a:t>The  energy spectra of GRB910601</a:t>
            </a:r>
            <a:endParaRPr lang="ru-RU">
              <a:latin typeface="Calibri" pitchFamily="34" charset="0"/>
            </a:endParaRPr>
          </a:p>
        </p:txBody>
      </p:sp>
      <p:sp>
        <p:nvSpPr>
          <p:cNvPr id="12292" name="TextBox 3"/>
          <p:cNvSpPr txBox="1">
            <a:spLocks noChangeArrowheads="1"/>
          </p:cNvSpPr>
          <p:nvPr/>
        </p:nvSpPr>
        <p:spPr bwMode="auto">
          <a:xfrm>
            <a:off x="4429125" y="0"/>
            <a:ext cx="4714875" cy="1938338"/>
          </a:xfrm>
          <a:prstGeom prst="rect">
            <a:avLst/>
          </a:prstGeom>
          <a:noFill/>
          <a:ln w="9525">
            <a:noFill/>
            <a:miter lim="800000"/>
            <a:headEnd/>
            <a:tailEnd/>
          </a:ln>
        </p:spPr>
        <p:txBody>
          <a:bodyPr>
            <a:spAutoFit/>
          </a:bodyPr>
          <a:lstStyle/>
          <a:p>
            <a:pPr algn="r"/>
            <a:r>
              <a:rPr lang="en-US" sz="2400" b="1">
                <a:cs typeface="Arial" pitchFamily="34" charset="0"/>
              </a:rPr>
              <a:t>Spectra of </a:t>
            </a:r>
          </a:p>
          <a:p>
            <a:pPr algn="r"/>
            <a:r>
              <a:rPr lang="en-US" sz="2400" b="1">
                <a:cs typeface="Arial" pitchFamily="34" charset="0"/>
              </a:rPr>
              <a:t>most part of </a:t>
            </a:r>
          </a:p>
          <a:p>
            <a:pPr algn="r"/>
            <a:r>
              <a:rPr lang="en-US" sz="2400" b="1">
                <a:cs typeface="Arial" pitchFamily="34" charset="0"/>
              </a:rPr>
              <a:t>GRB  - correspond Band model in high </a:t>
            </a:r>
          </a:p>
          <a:p>
            <a:pPr algn="r"/>
            <a:r>
              <a:rPr lang="en-US" sz="2400" b="1">
                <a:cs typeface="Arial" pitchFamily="34" charset="0"/>
              </a:rPr>
              <a:t>energy band too</a:t>
            </a:r>
            <a:endParaRPr lang="ru-RU" sz="2400" b="1">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61000">
              <a:srgbClr val="0A128C"/>
            </a:gs>
            <a:gs pos="70000">
              <a:srgbClr val="3E03D3"/>
            </a:gs>
            <a:gs pos="78000">
              <a:srgbClr val="3D0371"/>
            </a:gs>
            <a:gs pos="100000">
              <a:srgbClr val="C98CCE"/>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 name="TextBox 3"/>
          <p:cNvSpPr txBox="1"/>
          <p:nvPr/>
        </p:nvSpPr>
        <p:spPr>
          <a:xfrm>
            <a:off x="0" y="-71438"/>
            <a:ext cx="9286875" cy="6432551"/>
          </a:xfrm>
          <a:prstGeom prst="rect">
            <a:avLst/>
          </a:prstGeom>
          <a:noFill/>
        </p:spPr>
        <p:txBody>
          <a:bodyPr>
            <a:spAutoFit/>
          </a:bodyPr>
          <a:lstStyle/>
          <a:p>
            <a:pPr fontAlgn="auto">
              <a:spcBef>
                <a:spcPts val="0"/>
              </a:spcBef>
              <a:spcAft>
                <a:spcPts val="0"/>
              </a:spcAft>
              <a:defRPr/>
            </a:pPr>
            <a:endParaRPr lang="es-MX" sz="1000" b="1" dirty="0">
              <a:latin typeface="+mn-lt"/>
            </a:endParaRPr>
          </a:p>
          <a:p>
            <a:pPr fontAlgn="auto">
              <a:spcBef>
                <a:spcPts val="0"/>
              </a:spcBef>
              <a:spcAft>
                <a:spcPts val="0"/>
              </a:spcAft>
              <a:defRPr/>
            </a:pPr>
            <a:r>
              <a:rPr lang="es-MX" sz="2200" b="1" spc="-20" dirty="0">
                <a:solidFill>
                  <a:srgbClr val="FFFF99"/>
                </a:solidFill>
                <a:cs typeface="Arial" pitchFamily="34" charset="0"/>
              </a:rPr>
              <a:t>Earlier works on spectral evolution: </a:t>
            </a:r>
          </a:p>
          <a:p>
            <a:pPr fontAlgn="auto">
              <a:spcBef>
                <a:spcPts val="0"/>
              </a:spcBef>
              <a:spcAft>
                <a:spcPts val="0"/>
              </a:spcAft>
              <a:defRPr/>
            </a:pPr>
            <a:r>
              <a:rPr lang="es-MX" sz="2200" b="1" spc="-20" dirty="0">
                <a:solidFill>
                  <a:srgbClr val="FFFF99"/>
                </a:solidFill>
                <a:cs typeface="Arial" pitchFamily="34" charset="0"/>
                <a:sym typeface="Symbol"/>
              </a:rPr>
              <a:t>               </a:t>
            </a:r>
            <a:endParaRPr lang="es-MX" sz="2200" b="1" spc="-20" dirty="0">
              <a:solidFill>
                <a:srgbClr val="FFFF99"/>
              </a:solidFill>
              <a:cs typeface="Arial" pitchFamily="34" charset="0"/>
            </a:endParaRPr>
          </a:p>
          <a:p>
            <a:pPr fontAlgn="auto">
              <a:spcBef>
                <a:spcPts val="0"/>
              </a:spcBef>
              <a:spcAft>
                <a:spcPts val="0"/>
              </a:spcAft>
              <a:defRPr/>
            </a:pPr>
            <a:r>
              <a:rPr lang="es-MX" sz="2200" b="1" spc="-20" dirty="0">
                <a:solidFill>
                  <a:srgbClr val="FFFF99"/>
                </a:solidFill>
                <a:cs typeface="Arial" pitchFamily="34" charset="0"/>
              </a:rPr>
              <a:t>characteristics:</a:t>
            </a:r>
          </a:p>
          <a:p>
            <a:pPr fontAlgn="auto">
              <a:spcBef>
                <a:spcPts val="0"/>
              </a:spcBef>
              <a:spcAft>
                <a:spcPts val="0"/>
              </a:spcAft>
              <a:defRPr/>
            </a:pPr>
            <a:endParaRPr lang="es-MX" sz="2200" b="1" spc="-20" dirty="0">
              <a:solidFill>
                <a:srgbClr val="FFFF99"/>
              </a:solidFill>
              <a:cs typeface="Arial" pitchFamily="34" charset="0"/>
            </a:endParaRPr>
          </a:p>
          <a:p>
            <a:pPr fontAlgn="auto">
              <a:spcBef>
                <a:spcPts val="0"/>
              </a:spcBef>
              <a:spcAft>
                <a:spcPts val="0"/>
              </a:spcAft>
              <a:defRPr/>
            </a:pPr>
            <a:r>
              <a:rPr lang="es-MX" sz="2400" b="1" u="sng" dirty="0">
                <a:solidFill>
                  <a:srgbClr val="FFFF99"/>
                </a:solidFill>
                <a:cs typeface="Arial" pitchFamily="34" charset="0"/>
              </a:rPr>
              <a:t>hardness</a:t>
            </a:r>
            <a:r>
              <a:rPr lang="es-MX" sz="2400" b="1" dirty="0">
                <a:solidFill>
                  <a:srgbClr val="FFFF99"/>
                </a:solidFill>
                <a:cs typeface="Arial" pitchFamily="34" charset="0"/>
              </a:rPr>
              <a:t> -  ratio between two detector channels </a:t>
            </a:r>
          </a:p>
          <a:p>
            <a:pPr algn="ctr" fontAlgn="auto">
              <a:spcBef>
                <a:spcPts val="0"/>
              </a:spcBef>
              <a:spcAft>
                <a:spcPts val="0"/>
              </a:spcAft>
              <a:defRPr/>
            </a:pPr>
            <a:r>
              <a:rPr lang="es-MX" sz="2200" b="1" dirty="0">
                <a:solidFill>
                  <a:srgbClr val="FFFF99"/>
                </a:solidFill>
                <a:cs typeface="Arial" pitchFamily="34" charset="0"/>
              </a:rPr>
              <a:t>or some more physical variables </a:t>
            </a:r>
          </a:p>
          <a:p>
            <a:pPr fontAlgn="auto">
              <a:spcBef>
                <a:spcPts val="0"/>
              </a:spcBef>
              <a:spcAft>
                <a:spcPts val="0"/>
              </a:spcAft>
              <a:defRPr/>
            </a:pPr>
            <a:r>
              <a:rPr lang="es-MX" sz="2400" b="1" u="sng" dirty="0">
                <a:solidFill>
                  <a:srgbClr val="FFFF99"/>
                </a:solidFill>
                <a:cs typeface="Arial" pitchFamily="34" charset="0"/>
              </a:rPr>
              <a:t>spectral break </a:t>
            </a:r>
            <a:r>
              <a:rPr lang="es-MX" sz="2400" b="1" dirty="0">
                <a:solidFill>
                  <a:srgbClr val="FFFF99"/>
                </a:solidFill>
                <a:cs typeface="Arial" pitchFamily="34" charset="0"/>
              </a:rPr>
              <a:t> </a:t>
            </a:r>
          </a:p>
          <a:p>
            <a:pPr fontAlgn="auto">
              <a:spcBef>
                <a:spcPts val="0"/>
              </a:spcBef>
              <a:spcAft>
                <a:spcPts val="0"/>
              </a:spcAft>
              <a:defRPr/>
            </a:pPr>
            <a:r>
              <a:rPr lang="es-MX" sz="2400" b="1" u="sng" dirty="0">
                <a:solidFill>
                  <a:srgbClr val="FFFF99"/>
                </a:solidFill>
                <a:cs typeface="Arial" pitchFamily="34" charset="0"/>
              </a:rPr>
              <a:t>peak power energy E</a:t>
            </a:r>
            <a:r>
              <a:rPr lang="es-MX" sz="2400" b="1" u="sng" baseline="-25000" dirty="0">
                <a:solidFill>
                  <a:srgbClr val="FFFF99"/>
                </a:solidFill>
                <a:cs typeface="Arial" pitchFamily="34" charset="0"/>
              </a:rPr>
              <a:t>peak</a:t>
            </a:r>
            <a:r>
              <a:rPr lang="es-MX" sz="2400" b="1" u="sng" dirty="0">
                <a:solidFill>
                  <a:srgbClr val="FFFF99"/>
                </a:solidFill>
                <a:cs typeface="Arial" pitchFamily="34" charset="0"/>
              </a:rPr>
              <a:t> </a:t>
            </a:r>
            <a:r>
              <a:rPr lang="es-MX" sz="2400" b="1" dirty="0">
                <a:solidFill>
                  <a:srgbClr val="FFFF99"/>
                </a:solidFill>
                <a:cs typeface="Arial" pitchFamily="34" charset="0"/>
              </a:rPr>
              <a:t>-  maximum of E</a:t>
            </a:r>
            <a:r>
              <a:rPr lang="es-MX" sz="2400" b="1" baseline="30000" dirty="0">
                <a:solidFill>
                  <a:srgbClr val="FFFF99"/>
                </a:solidFill>
                <a:cs typeface="Arial" pitchFamily="34" charset="0"/>
              </a:rPr>
              <a:t>2</a:t>
            </a:r>
            <a:r>
              <a:rPr lang="es-MX" sz="2400" b="1" dirty="0">
                <a:solidFill>
                  <a:srgbClr val="FFFF99"/>
                </a:solidFill>
                <a:cs typeface="Arial" pitchFamily="34" charset="0"/>
                <a:sym typeface="Symbol" pitchFamily="18" charset="2"/>
              </a:rPr>
              <a:t></a:t>
            </a:r>
            <a:r>
              <a:rPr lang="es-MX" sz="2400" b="1" dirty="0">
                <a:solidFill>
                  <a:srgbClr val="FFFF99"/>
                </a:solidFill>
                <a:cs typeface="Arial" pitchFamily="34" charset="0"/>
              </a:rPr>
              <a:t>F</a:t>
            </a:r>
            <a:r>
              <a:rPr lang="es-MX" sz="2400" b="1" baseline="-25000" dirty="0">
                <a:solidFill>
                  <a:srgbClr val="FFFF99"/>
                </a:solidFill>
                <a:cs typeface="Arial" pitchFamily="34" charset="0"/>
              </a:rPr>
              <a:t>n</a:t>
            </a:r>
            <a:r>
              <a:rPr lang="es-MX" sz="2400" b="1" dirty="0">
                <a:solidFill>
                  <a:srgbClr val="FFFF99"/>
                </a:solidFill>
                <a:cs typeface="Arial" pitchFamily="34" charset="0"/>
              </a:rPr>
              <a:t>,( E - photon </a:t>
            </a:r>
          </a:p>
          <a:p>
            <a:pPr fontAlgn="auto">
              <a:spcBef>
                <a:spcPts val="0"/>
              </a:spcBef>
              <a:spcAft>
                <a:spcPts val="0"/>
              </a:spcAft>
              <a:defRPr/>
            </a:pPr>
            <a:r>
              <a:rPr lang="es-MX" sz="2400" b="1" dirty="0">
                <a:solidFill>
                  <a:srgbClr val="FFFF99"/>
                </a:solidFill>
                <a:cs typeface="Arial" pitchFamily="34" charset="0"/>
              </a:rPr>
              <a:t>                                              energy, F</a:t>
            </a:r>
            <a:r>
              <a:rPr lang="es-MX" sz="2400" b="1" baseline="-25000" dirty="0">
                <a:solidFill>
                  <a:srgbClr val="FFFF99"/>
                </a:solidFill>
                <a:cs typeface="Arial" pitchFamily="34" charset="0"/>
              </a:rPr>
              <a:t>n</a:t>
            </a:r>
            <a:r>
              <a:rPr lang="es-MX" sz="2400" b="1" dirty="0">
                <a:solidFill>
                  <a:srgbClr val="FFFF99"/>
                </a:solidFill>
                <a:cs typeface="Arial" pitchFamily="34" charset="0"/>
              </a:rPr>
              <a:t> - specific energy flux)</a:t>
            </a:r>
          </a:p>
          <a:p>
            <a:pPr fontAlgn="auto">
              <a:spcBef>
                <a:spcPts val="0"/>
              </a:spcBef>
              <a:spcAft>
                <a:spcPts val="0"/>
              </a:spcAft>
              <a:defRPr/>
            </a:pPr>
            <a:endParaRPr lang="es-MX" b="1" dirty="0">
              <a:cs typeface="Arial" pitchFamily="34" charset="0"/>
            </a:endParaRPr>
          </a:p>
          <a:p>
            <a:pPr fontAlgn="auto">
              <a:spcBef>
                <a:spcPts val="0"/>
              </a:spcBef>
              <a:spcAft>
                <a:spcPts val="0"/>
              </a:spcAft>
              <a:defRPr/>
            </a:pPr>
            <a:r>
              <a:rPr lang="es-MX" sz="2400" b="1" dirty="0">
                <a:solidFill>
                  <a:srgbClr val="CCFFCC"/>
                </a:solidFill>
                <a:cs typeface="Arial" pitchFamily="34" charset="0"/>
              </a:rPr>
              <a:t>Parameters are typically decreasing monotonically while the flux rises and falls or its behavior corresponds to flux temporal profile. </a:t>
            </a:r>
          </a:p>
          <a:p>
            <a:pPr fontAlgn="auto">
              <a:spcBef>
                <a:spcPts val="0"/>
              </a:spcBef>
              <a:spcAft>
                <a:spcPts val="0"/>
              </a:spcAft>
              <a:defRPr/>
            </a:pPr>
            <a:endParaRPr lang="es-MX" sz="2400" b="1" dirty="0">
              <a:solidFill>
                <a:srgbClr val="CCFFCC"/>
              </a:solidFill>
              <a:cs typeface="Arial" pitchFamily="34" charset="0"/>
            </a:endParaRPr>
          </a:p>
          <a:p>
            <a:pPr fontAlgn="auto">
              <a:spcBef>
                <a:spcPts val="0"/>
              </a:spcBef>
              <a:spcAft>
                <a:spcPts val="0"/>
              </a:spcAft>
              <a:defRPr/>
            </a:pPr>
            <a:endParaRPr lang="es-MX" sz="1000" b="1" dirty="0">
              <a:cs typeface="Arial" pitchFamily="34" charset="0"/>
            </a:endParaRPr>
          </a:p>
          <a:p>
            <a:pPr fontAlgn="auto">
              <a:spcBef>
                <a:spcPts val="0"/>
              </a:spcBef>
              <a:spcAft>
                <a:spcPts val="0"/>
              </a:spcAft>
              <a:defRPr/>
            </a:pPr>
            <a:r>
              <a:rPr lang="es-MX" sz="2400" b="1" dirty="0">
                <a:solidFill>
                  <a:srgbClr val="CCCCFF"/>
                </a:solidFill>
                <a:cs typeface="Arial" pitchFamily="34" charset="0"/>
              </a:rPr>
              <a:t>Moreover, for most part of GRB E</a:t>
            </a:r>
            <a:r>
              <a:rPr lang="es-MX" sz="2400" b="1" baseline="-25000" dirty="0">
                <a:solidFill>
                  <a:srgbClr val="CCCCFF"/>
                </a:solidFill>
                <a:cs typeface="Arial" pitchFamily="34" charset="0"/>
              </a:rPr>
              <a:t>peak</a:t>
            </a:r>
            <a:r>
              <a:rPr lang="es-MX" sz="2400" b="1" dirty="0">
                <a:solidFill>
                  <a:srgbClr val="CCCCFF"/>
                </a:solidFill>
                <a:cs typeface="Arial" pitchFamily="34" charset="0"/>
              </a:rPr>
              <a:t> decays exponentially in bright, long, smooth  GRB pulses as a function of photon fluence F.</a:t>
            </a:r>
            <a:endParaRPr lang="ru-RU" sz="2400" dirty="0">
              <a:solidFill>
                <a:srgbClr val="CCCCFF"/>
              </a:solidFill>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09" descr="GRB941017_tpr_black"/>
          <p:cNvPicPr>
            <a:picLocks noChangeAspect="1" noChangeArrowheads="1"/>
          </p:cNvPicPr>
          <p:nvPr/>
        </p:nvPicPr>
        <p:blipFill>
          <a:blip r:embed="rId2" cstate="print">
            <a:clrChange>
              <a:clrFrom>
                <a:srgbClr val="040404"/>
              </a:clrFrom>
              <a:clrTo>
                <a:srgbClr val="040404">
                  <a:alpha val="0"/>
                </a:srgbClr>
              </a:clrTo>
            </a:clrChange>
          </a:blip>
          <a:srcRect l="2675" t="5923" r="5350" b="22870"/>
          <a:stretch>
            <a:fillRect/>
          </a:stretch>
        </p:blipFill>
        <p:spPr bwMode="auto">
          <a:xfrm>
            <a:off x="0" y="147638"/>
            <a:ext cx="5567363" cy="6624637"/>
          </a:xfrm>
          <a:prstGeom prst="rect">
            <a:avLst/>
          </a:prstGeom>
          <a:noFill/>
          <a:ln w="9525">
            <a:noFill/>
            <a:miter lim="800000"/>
            <a:headEnd/>
            <a:tailEnd/>
          </a:ln>
        </p:spPr>
      </p:pic>
      <p:sp>
        <p:nvSpPr>
          <p:cNvPr id="11267" name="TextBox 2"/>
          <p:cNvSpPr txBox="1">
            <a:spLocks noChangeArrowheads="1"/>
          </p:cNvSpPr>
          <p:nvPr/>
        </p:nvSpPr>
        <p:spPr bwMode="auto">
          <a:xfrm>
            <a:off x="5500688" y="285750"/>
            <a:ext cx="3643312" cy="6542088"/>
          </a:xfrm>
          <a:prstGeom prst="rect">
            <a:avLst/>
          </a:prstGeom>
          <a:noFill/>
          <a:ln w="9525">
            <a:noFill/>
            <a:miter lim="800000"/>
            <a:headEnd/>
            <a:tailEnd/>
          </a:ln>
        </p:spPr>
        <p:txBody>
          <a:bodyPr>
            <a:spAutoFit/>
          </a:bodyPr>
          <a:lstStyle/>
          <a:p>
            <a:pPr algn="ctr">
              <a:defRPr/>
            </a:pPr>
            <a:r>
              <a:rPr lang="es-MX" sz="2400" b="1" dirty="0">
                <a:solidFill>
                  <a:srgbClr val="FFFF99"/>
                </a:solidFill>
                <a:latin typeface="Arial" charset="0"/>
                <a:cs typeface="Arial" charset="0"/>
              </a:rPr>
              <a:t>In some GRB spectra the new spectral components not corresponded to Band model was found </a:t>
            </a:r>
          </a:p>
          <a:p>
            <a:pPr>
              <a:defRPr/>
            </a:pPr>
            <a:endParaRPr lang="es-MX" sz="1000" b="1" dirty="0">
              <a:solidFill>
                <a:srgbClr val="FFFF99"/>
              </a:solidFill>
              <a:latin typeface="Arial" charset="0"/>
              <a:cs typeface="Arial" charset="0"/>
            </a:endParaRPr>
          </a:p>
          <a:p>
            <a:pPr algn="just">
              <a:lnSpc>
                <a:spcPts val="3000"/>
              </a:lnSpc>
              <a:defRPr/>
            </a:pPr>
            <a:r>
              <a:rPr lang="es-MX" sz="2600" b="1" dirty="0">
                <a:solidFill>
                  <a:srgbClr val="FFFF99"/>
                </a:solidFill>
                <a:latin typeface="Arial Narrow" pitchFamily="34" charset="0"/>
                <a:cs typeface="Arial" charset="0"/>
              </a:rPr>
              <a:t>GRB 941017:  the   common  structure of temporal profiles not in agreement in various energy bands:</a:t>
            </a:r>
          </a:p>
          <a:p>
            <a:pPr algn="just">
              <a:lnSpc>
                <a:spcPts val="3000"/>
              </a:lnSpc>
              <a:defRPr/>
            </a:pPr>
            <a:r>
              <a:rPr lang="es-MX" sz="2400" b="1" dirty="0">
                <a:solidFill>
                  <a:srgbClr val="FFFF99"/>
                </a:solidFill>
                <a:latin typeface="Arial" charset="0"/>
                <a:cs typeface="Arial" charset="0"/>
              </a:rPr>
              <a:t>                 </a:t>
            </a:r>
            <a:r>
              <a:rPr lang="es-MX" sz="2400" b="1" dirty="0">
                <a:solidFill>
                  <a:schemeClr val="accent6">
                    <a:lumMod val="60000"/>
                    <a:lumOff val="40000"/>
                  </a:schemeClr>
                </a:solidFill>
                <a:latin typeface="Arial" charset="0"/>
                <a:cs typeface="Arial" charset="0"/>
              </a:rPr>
              <a:t>HE tail</a:t>
            </a:r>
          </a:p>
          <a:p>
            <a:pPr>
              <a:defRPr/>
            </a:pPr>
            <a:endParaRPr lang="es-MX" b="1" dirty="0">
              <a:latin typeface="Calibri" pitchFamily="34" charset="0"/>
            </a:endParaRPr>
          </a:p>
          <a:p>
            <a:pPr>
              <a:defRPr/>
            </a:pPr>
            <a:endParaRPr lang="es-MX" b="1" dirty="0">
              <a:latin typeface="Calibri" pitchFamily="34" charset="0"/>
            </a:endParaRPr>
          </a:p>
          <a:p>
            <a:pPr>
              <a:defRPr/>
            </a:pPr>
            <a:endParaRPr lang="es-MX" b="1" dirty="0">
              <a:latin typeface="Calibri" pitchFamily="34" charset="0"/>
            </a:endParaRPr>
          </a:p>
          <a:p>
            <a:pPr>
              <a:defRPr/>
            </a:pPr>
            <a:endParaRPr lang="es-MX" b="1" dirty="0">
              <a:latin typeface="Calibri" pitchFamily="34" charset="0"/>
            </a:endParaRPr>
          </a:p>
          <a:p>
            <a:pPr>
              <a:defRPr/>
            </a:pPr>
            <a:r>
              <a:rPr lang="en-US" sz="2100" b="1" i="1" dirty="0">
                <a:latin typeface="Times New Roman" pitchFamily="18" charset="0"/>
              </a:rPr>
              <a:t>The temporal profiles on BATSE and EGRET  data  of GRB941017</a:t>
            </a:r>
            <a:r>
              <a:rPr lang="en-US" sz="2100" b="1" i="1" dirty="0">
                <a:solidFill>
                  <a:srgbClr val="FFFF66"/>
                </a:solidFill>
                <a:latin typeface="Times New Roman" pitchFamily="18" charset="0"/>
              </a:rPr>
              <a:t> </a:t>
            </a:r>
            <a:endParaRPr lang="ru-RU" sz="2100" dirty="0">
              <a:latin typeface="Calibri" pitchFamily="34" charset="0"/>
            </a:endParaRPr>
          </a:p>
        </p:txBody>
      </p:sp>
      <p:cxnSp>
        <p:nvCxnSpPr>
          <p:cNvPr id="5" name="Прямая со стрелкой 4"/>
          <p:cNvCxnSpPr/>
          <p:nvPr/>
        </p:nvCxnSpPr>
        <p:spPr>
          <a:xfrm rot="10800000" flipV="1">
            <a:off x="3857625" y="4714875"/>
            <a:ext cx="3143250" cy="928688"/>
          </a:xfrm>
          <a:prstGeom prst="straightConnector1">
            <a:avLst/>
          </a:prstGeom>
          <a:ln>
            <a:solidFill>
              <a:schemeClr val="accent6">
                <a:lumMod val="60000"/>
                <a:lumOff val="40000"/>
              </a:schemeClr>
            </a:solidFill>
            <a:tailEnd type="arrow"/>
          </a:ln>
        </p:spPr>
        <p:style>
          <a:lnRef idx="2">
            <a:schemeClr val="accent6"/>
          </a:lnRef>
          <a:fillRef idx="0">
            <a:schemeClr val="accent6"/>
          </a:fillRef>
          <a:effectRef idx="1">
            <a:schemeClr val="accent6"/>
          </a:effectRef>
          <a:fontRef idx="minor">
            <a:schemeClr val="tx1"/>
          </a:fontRef>
        </p:style>
      </p:cxnSp>
      <p:cxnSp>
        <p:nvCxnSpPr>
          <p:cNvPr id="6" name="Прямая со стрелкой 5"/>
          <p:cNvCxnSpPr/>
          <p:nvPr/>
        </p:nvCxnSpPr>
        <p:spPr>
          <a:xfrm rot="10800000">
            <a:off x="3929063" y="4000500"/>
            <a:ext cx="2857500" cy="357188"/>
          </a:xfrm>
          <a:prstGeom prst="straightConnector1">
            <a:avLst/>
          </a:prstGeom>
          <a:ln>
            <a:solidFill>
              <a:schemeClr val="accent6">
                <a:lumMod val="60000"/>
                <a:lumOff val="40000"/>
              </a:schemeClr>
            </a:solidFill>
            <a:tailEnd type="arrow"/>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clrChange>
              <a:clrFrom>
                <a:srgbClr val="FFFFFF"/>
              </a:clrFrom>
              <a:clrTo>
                <a:srgbClr val="FFFFFF">
                  <a:alpha val="0"/>
                </a:srgbClr>
              </a:clrTo>
            </a:clrChange>
            <a:lum bright="100000"/>
          </a:blip>
          <a:srcRect/>
          <a:stretch>
            <a:fillRect/>
          </a:stretch>
        </p:blipFill>
        <p:spPr bwMode="auto">
          <a:xfrm>
            <a:off x="500063" y="185738"/>
            <a:ext cx="7715250" cy="6383337"/>
          </a:xfrm>
          <a:prstGeom prst="rect">
            <a:avLst/>
          </a:prstGeom>
          <a:noFill/>
          <a:ln w="9525">
            <a:noFill/>
            <a:miter lim="800000"/>
            <a:headEnd/>
            <a:tailEnd/>
          </a:ln>
        </p:spPr>
      </p:pic>
      <p:sp>
        <p:nvSpPr>
          <p:cNvPr id="15363" name="Прямоугольник 2"/>
          <p:cNvSpPr>
            <a:spLocks noChangeArrowheads="1"/>
          </p:cNvSpPr>
          <p:nvPr/>
        </p:nvSpPr>
        <p:spPr bwMode="auto">
          <a:xfrm>
            <a:off x="1643063" y="6488113"/>
            <a:ext cx="8143875" cy="369887"/>
          </a:xfrm>
          <a:prstGeom prst="rect">
            <a:avLst/>
          </a:prstGeom>
          <a:noFill/>
          <a:ln w="9525">
            <a:noFill/>
            <a:miter lim="800000"/>
            <a:headEnd/>
            <a:tailEnd/>
          </a:ln>
        </p:spPr>
        <p:txBody>
          <a:bodyPr>
            <a:spAutoFit/>
          </a:bodyPr>
          <a:lstStyle/>
          <a:p>
            <a:r>
              <a:rPr lang="en-US" b="1" i="1">
                <a:latin typeface="Times New Roman" pitchFamily="18" charset="0"/>
              </a:rPr>
              <a:t>The energy spectrum  of GRB941017 on BATSE and EGRET  data</a:t>
            </a:r>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11" descr="GRB_941017_EGRET_SP_2_color_black1"/>
          <p:cNvPicPr>
            <a:picLocks noChangeAspect="1" noChangeArrowheads="1"/>
          </p:cNvPicPr>
          <p:nvPr/>
        </p:nvPicPr>
        <p:blipFill>
          <a:blip r:embed="rId2" cstate="print">
            <a:clrChange>
              <a:clrFrom>
                <a:srgbClr val="000000"/>
              </a:clrFrom>
              <a:clrTo>
                <a:srgbClr val="000000">
                  <a:alpha val="0"/>
                </a:srgbClr>
              </a:clrTo>
            </a:clrChange>
          </a:blip>
          <a:srcRect l="2153" t="3123" b="5212"/>
          <a:stretch>
            <a:fillRect/>
          </a:stretch>
        </p:blipFill>
        <p:spPr bwMode="auto">
          <a:xfrm>
            <a:off x="38100" y="-47625"/>
            <a:ext cx="5605463" cy="5976938"/>
          </a:xfrm>
          <a:prstGeom prst="rect">
            <a:avLst/>
          </a:prstGeom>
          <a:noFill/>
          <a:ln w="9525">
            <a:noFill/>
            <a:miter lim="800000"/>
            <a:headEnd/>
            <a:tailEnd/>
          </a:ln>
        </p:spPr>
      </p:pic>
      <p:sp>
        <p:nvSpPr>
          <p:cNvPr id="20483" name="TextBox 2"/>
          <p:cNvSpPr txBox="1">
            <a:spLocks noChangeArrowheads="1"/>
          </p:cNvSpPr>
          <p:nvPr/>
        </p:nvSpPr>
        <p:spPr bwMode="auto">
          <a:xfrm>
            <a:off x="357188" y="5913438"/>
            <a:ext cx="5143500" cy="1016000"/>
          </a:xfrm>
          <a:prstGeom prst="rect">
            <a:avLst/>
          </a:prstGeom>
          <a:noFill/>
          <a:ln w="9525">
            <a:noFill/>
            <a:miter lim="800000"/>
            <a:headEnd/>
            <a:tailEnd/>
          </a:ln>
        </p:spPr>
        <p:txBody>
          <a:bodyPr>
            <a:spAutoFit/>
          </a:bodyPr>
          <a:lstStyle/>
          <a:p>
            <a:pPr algn="ctr"/>
            <a:r>
              <a:rPr lang="en-US" sz="2000" b="1" i="1">
                <a:cs typeface="Arial" pitchFamily="34" charset="0"/>
              </a:rPr>
              <a:t>The  energy spectra of GRB941017:  </a:t>
            </a:r>
          </a:p>
          <a:p>
            <a:r>
              <a:rPr lang="en-US" sz="2000" b="1" i="1">
                <a:solidFill>
                  <a:srgbClr val="FFFF00"/>
                </a:solidFill>
                <a:cs typeface="Arial" pitchFamily="34" charset="0"/>
              </a:rPr>
              <a:t>second</a:t>
            </a:r>
            <a:r>
              <a:rPr lang="ru-RU" sz="2000" b="1" i="1">
                <a:solidFill>
                  <a:srgbClr val="FFFF00"/>
                </a:solidFill>
                <a:cs typeface="Arial" pitchFamily="34" charset="0"/>
              </a:rPr>
              <a:t> </a:t>
            </a:r>
            <a:r>
              <a:rPr lang="en-US" sz="2000" b="1" i="1">
                <a:solidFill>
                  <a:srgbClr val="FFFF00"/>
                </a:solidFill>
                <a:cs typeface="Arial" pitchFamily="34" charset="0"/>
              </a:rPr>
              <a:t>component of Band model </a:t>
            </a:r>
            <a:r>
              <a:rPr lang="en-US" sz="2000" b="1" i="1">
                <a:cs typeface="Arial" pitchFamily="34" charset="0"/>
              </a:rPr>
              <a:t>and </a:t>
            </a:r>
          </a:p>
          <a:p>
            <a:r>
              <a:rPr lang="en-US" sz="2000" b="1" i="1">
                <a:solidFill>
                  <a:srgbClr val="CCFFFF"/>
                </a:solidFill>
                <a:cs typeface="Arial" pitchFamily="34" charset="0"/>
              </a:rPr>
              <a:t>approximations for high energy part</a:t>
            </a:r>
            <a:endParaRPr lang="ru-RU" sz="2000" i="1">
              <a:solidFill>
                <a:srgbClr val="CCFFFF"/>
              </a:solidFill>
              <a:cs typeface="Arial" pitchFamily="34" charset="0"/>
            </a:endParaRPr>
          </a:p>
        </p:txBody>
      </p:sp>
      <p:sp>
        <p:nvSpPr>
          <p:cNvPr id="20484" name="TextBox 3"/>
          <p:cNvSpPr txBox="1">
            <a:spLocks noChangeArrowheads="1"/>
          </p:cNvSpPr>
          <p:nvPr/>
        </p:nvSpPr>
        <p:spPr bwMode="auto">
          <a:xfrm>
            <a:off x="6000750" y="285750"/>
            <a:ext cx="3143250" cy="6001643"/>
          </a:xfrm>
          <a:prstGeom prst="rect">
            <a:avLst/>
          </a:prstGeom>
          <a:noFill/>
          <a:ln w="9525">
            <a:noFill/>
            <a:miter lim="800000"/>
            <a:headEnd/>
            <a:tailEnd/>
          </a:ln>
        </p:spPr>
        <p:txBody>
          <a:bodyPr>
            <a:spAutoFit/>
          </a:bodyPr>
          <a:lstStyle/>
          <a:p>
            <a:r>
              <a:rPr lang="es-MX" sz="2400" b="1" dirty="0">
                <a:solidFill>
                  <a:srgbClr val="CCFF99"/>
                </a:solidFill>
                <a:cs typeface="Arial" pitchFamily="34" charset="0"/>
              </a:rPr>
              <a:t>Spectrum of this GRB </a:t>
            </a:r>
            <a:r>
              <a:rPr lang="en-US" sz="2400" b="1" dirty="0" smtClean="0">
                <a:solidFill>
                  <a:srgbClr val="CCFF99"/>
                </a:solidFill>
                <a:cs typeface="Arial" pitchFamily="34" charset="0"/>
              </a:rPr>
              <a:t>has additional component in the high </a:t>
            </a:r>
            <a:r>
              <a:rPr lang="en-US" sz="2400" b="1" dirty="0">
                <a:solidFill>
                  <a:srgbClr val="CCFF99"/>
                </a:solidFill>
                <a:cs typeface="Arial" pitchFamily="34" charset="0"/>
              </a:rPr>
              <a:t>energy region. </a:t>
            </a:r>
          </a:p>
          <a:p>
            <a:endParaRPr lang="en-US" sz="2400" b="1" dirty="0">
              <a:solidFill>
                <a:srgbClr val="CCFF99"/>
              </a:solidFill>
              <a:cs typeface="Arial" pitchFamily="34" charset="0"/>
            </a:endParaRPr>
          </a:p>
          <a:p>
            <a:r>
              <a:rPr lang="en-US" sz="2400" b="1" dirty="0">
                <a:solidFill>
                  <a:srgbClr val="CCFF99"/>
                </a:solidFill>
                <a:cs typeface="Arial" pitchFamily="34" charset="0"/>
              </a:rPr>
              <a:t>Spectral index of the HE component: </a:t>
            </a:r>
            <a:r>
              <a:rPr lang="en-US" sz="2400" b="1" dirty="0">
                <a:solidFill>
                  <a:srgbClr val="CCFF99"/>
                </a:solidFill>
                <a:cs typeface="Arial" pitchFamily="34" charset="0"/>
                <a:sym typeface="Symbol" pitchFamily="18" charset="2"/>
              </a:rPr>
              <a:t></a:t>
            </a:r>
            <a:r>
              <a:rPr lang="en-US" sz="2400" b="1" dirty="0">
                <a:solidFill>
                  <a:srgbClr val="CCFF99"/>
                </a:solidFill>
                <a:cs typeface="Arial" pitchFamily="34" charset="0"/>
              </a:rPr>
              <a:t>-1</a:t>
            </a:r>
          </a:p>
          <a:p>
            <a:endParaRPr lang="en-US" sz="2400" b="1" dirty="0">
              <a:solidFill>
                <a:srgbClr val="CCFF99"/>
              </a:solidFill>
              <a:cs typeface="Arial" pitchFamily="34" charset="0"/>
            </a:endParaRPr>
          </a:p>
          <a:p>
            <a:r>
              <a:rPr lang="en-US" sz="2400" b="1" dirty="0">
                <a:solidFill>
                  <a:srgbClr val="CCFF99"/>
                </a:solidFill>
                <a:cs typeface="Arial" pitchFamily="34" charset="0"/>
              </a:rPr>
              <a:t>Cut-off at higher energies: where?</a:t>
            </a:r>
          </a:p>
          <a:p>
            <a:endParaRPr lang="en-US" sz="2400" b="1" dirty="0">
              <a:solidFill>
                <a:srgbClr val="CCFF99"/>
              </a:solidFill>
              <a:cs typeface="Arial" pitchFamily="34" charset="0"/>
            </a:endParaRPr>
          </a:p>
          <a:p>
            <a:r>
              <a:rPr lang="en-US" sz="2400" b="1" dirty="0">
                <a:solidFill>
                  <a:srgbClr val="CCFF99"/>
                </a:solidFill>
                <a:cs typeface="Arial" pitchFamily="34" charset="0"/>
              </a:rPr>
              <a:t>The difference between these two types of spectral shapes is well seen.</a:t>
            </a:r>
            <a:endParaRPr lang="ru-RU" sz="2400" dirty="0">
              <a:solidFill>
                <a:srgbClr val="CCFF99"/>
              </a:solidFill>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0" y="0"/>
            <a:ext cx="9144000" cy="2585323"/>
          </a:xfrm>
          <a:prstGeom prst="rect">
            <a:avLst/>
          </a:prstGeom>
          <a:noFill/>
          <a:ln w="9525">
            <a:noFill/>
            <a:miter lim="800000"/>
            <a:headEnd/>
            <a:tailEnd/>
          </a:ln>
        </p:spPr>
        <p:txBody>
          <a:bodyPr>
            <a:spAutoFit/>
          </a:bodyPr>
          <a:lstStyle/>
          <a:p>
            <a:r>
              <a:rPr lang="en-US" sz="2400" b="1" dirty="0">
                <a:cs typeface="Arial" pitchFamily="34" charset="0"/>
              </a:rPr>
              <a:t>GRB940217 (BATSE trigger #2831, t</a:t>
            </a:r>
            <a:r>
              <a:rPr lang="en-US" sz="2400" b="1" baseline="-25000" dirty="0">
                <a:cs typeface="Arial" pitchFamily="34" charset="0"/>
              </a:rPr>
              <a:t>90</a:t>
            </a:r>
            <a:r>
              <a:rPr lang="en-US" sz="2400" b="1" dirty="0">
                <a:cs typeface="Arial" pitchFamily="34" charset="0"/>
                <a:sym typeface="Symbol" pitchFamily="18" charset="2"/>
              </a:rPr>
              <a:t>150s)</a:t>
            </a:r>
            <a:endParaRPr lang="en-US" sz="2400" b="1" dirty="0">
              <a:cs typeface="Arial" pitchFamily="34" charset="0"/>
            </a:endParaRPr>
          </a:p>
          <a:p>
            <a:pPr>
              <a:buFont typeface="Wingdings" pitchFamily="2" charset="2"/>
              <a:buChar char="Ø"/>
            </a:pPr>
            <a:r>
              <a:rPr lang="en-US" sz="2400" b="1" dirty="0">
                <a:cs typeface="Arial" pitchFamily="34" charset="0"/>
              </a:rPr>
              <a:t>γ-ray emission (&gt; 50 </a:t>
            </a:r>
            <a:r>
              <a:rPr lang="en-US" sz="2400" b="1" dirty="0" err="1">
                <a:cs typeface="Arial" pitchFamily="34" charset="0"/>
              </a:rPr>
              <a:t>MeV</a:t>
            </a:r>
            <a:r>
              <a:rPr lang="en-US" sz="2400" b="1" dirty="0">
                <a:cs typeface="Arial" pitchFamily="34" charset="0"/>
              </a:rPr>
              <a:t>) till 1.5 hours after start of burst, highest-observed energy: 18 </a:t>
            </a:r>
            <a:r>
              <a:rPr lang="en-US" sz="2400" b="1" dirty="0" err="1">
                <a:cs typeface="Arial" pitchFamily="34" charset="0"/>
              </a:rPr>
              <a:t>GeV</a:t>
            </a:r>
            <a:endParaRPr lang="en-US" sz="2400" b="1" dirty="0">
              <a:cs typeface="Arial" pitchFamily="34" charset="0"/>
            </a:endParaRPr>
          </a:p>
          <a:p>
            <a:pPr>
              <a:buFont typeface="Wingdings" pitchFamily="2" charset="2"/>
              <a:buChar char="Ø"/>
            </a:pPr>
            <a:r>
              <a:rPr lang="en-US" sz="2400" b="1" dirty="0">
                <a:cs typeface="Arial" pitchFamily="34" charset="0"/>
              </a:rPr>
              <a:t>temporal profiles with different time structure in various energy </a:t>
            </a:r>
            <a:r>
              <a:rPr lang="en-US" sz="2400" b="1" dirty="0" smtClean="0">
                <a:cs typeface="Arial" pitchFamily="34" charset="0"/>
              </a:rPr>
              <a:t>bands </a:t>
            </a:r>
            <a:r>
              <a:rPr lang="en-US" sz="2400" b="1" dirty="0" smtClean="0">
                <a:cs typeface="Arial" pitchFamily="34" charset="0"/>
                <a:sym typeface="Symbol"/>
              </a:rPr>
              <a:t> </a:t>
            </a:r>
            <a:r>
              <a:rPr lang="en-US" sz="2400" b="1" dirty="0" smtClean="0">
                <a:cs typeface="Arial" pitchFamily="34" charset="0"/>
              </a:rPr>
              <a:t>extended emission</a:t>
            </a:r>
            <a:endParaRPr lang="en-US" sz="2400" b="1" dirty="0">
              <a:cs typeface="Arial" pitchFamily="34" charset="0"/>
            </a:endParaRPr>
          </a:p>
          <a:p>
            <a:endParaRPr lang="en-US" sz="2400" b="1" dirty="0">
              <a:cs typeface="Arial" pitchFamily="34" charset="0"/>
            </a:endParaRPr>
          </a:p>
          <a:p>
            <a:endParaRPr lang="ru-RU" dirty="0">
              <a:latin typeface="Calibri" pitchFamily="34" charset="0"/>
            </a:endParaRPr>
          </a:p>
        </p:txBody>
      </p:sp>
      <p:pic>
        <p:nvPicPr>
          <p:cNvPr id="26627" name="Picture 2"/>
          <p:cNvPicPr>
            <a:picLocks noChangeAspect="1" noChangeArrowheads="1"/>
          </p:cNvPicPr>
          <p:nvPr/>
        </p:nvPicPr>
        <p:blipFill>
          <a:blip r:embed="rId2" cstate="print"/>
          <a:srcRect t="8073"/>
          <a:stretch>
            <a:fillRect/>
          </a:stretch>
        </p:blipFill>
        <p:spPr bwMode="auto">
          <a:xfrm>
            <a:off x="357188" y="1857375"/>
            <a:ext cx="8643937" cy="3844925"/>
          </a:xfrm>
          <a:prstGeom prst="rect">
            <a:avLst/>
          </a:prstGeom>
          <a:noFill/>
          <a:ln w="9525">
            <a:noFill/>
            <a:miter lim="800000"/>
            <a:headEnd/>
            <a:tailEnd/>
          </a:ln>
        </p:spPr>
      </p:pic>
      <p:sp>
        <p:nvSpPr>
          <p:cNvPr id="26628" name="TextBox 3"/>
          <p:cNvSpPr txBox="1">
            <a:spLocks noChangeArrowheads="1"/>
          </p:cNvSpPr>
          <p:nvPr/>
        </p:nvSpPr>
        <p:spPr bwMode="auto">
          <a:xfrm>
            <a:off x="0" y="5643563"/>
            <a:ext cx="8858250" cy="1262062"/>
          </a:xfrm>
          <a:prstGeom prst="rect">
            <a:avLst/>
          </a:prstGeom>
          <a:noFill/>
          <a:ln w="9525">
            <a:noFill/>
            <a:miter lim="800000"/>
            <a:headEnd/>
            <a:tailEnd/>
          </a:ln>
        </p:spPr>
        <p:txBody>
          <a:bodyPr>
            <a:spAutoFit/>
          </a:bodyPr>
          <a:lstStyle/>
          <a:p>
            <a:pPr algn="ctr"/>
            <a:r>
              <a:rPr lang="en-US" sz="2200" b="1" i="1" dirty="0">
                <a:latin typeface="Times New Roman" pitchFamily="18" charset="0"/>
                <a:cs typeface="Times New Roman" pitchFamily="18" charset="0"/>
              </a:rPr>
              <a:t>Registration of GRB940217 by EGRET and ULYSESS</a:t>
            </a:r>
          </a:p>
          <a:p>
            <a:endParaRPr lang="en-US" sz="1000" b="1" dirty="0">
              <a:solidFill>
                <a:srgbClr val="99FFCC"/>
              </a:solidFill>
              <a:cs typeface="Arial" pitchFamily="34" charset="0"/>
            </a:endParaRPr>
          </a:p>
          <a:p>
            <a:r>
              <a:rPr lang="en-US" sz="2200" b="1" dirty="0">
                <a:solidFill>
                  <a:srgbClr val="99FFCC"/>
                </a:solidFill>
                <a:cs typeface="Arial" pitchFamily="34" charset="0"/>
              </a:rPr>
              <a:t>Evidence of </a:t>
            </a:r>
            <a:r>
              <a:rPr lang="en-US" sz="2200" b="1" dirty="0" err="1">
                <a:solidFill>
                  <a:srgbClr val="99FFCC"/>
                </a:solidFill>
                <a:cs typeface="Arial" pitchFamily="34" charset="0"/>
              </a:rPr>
              <a:t>TeV</a:t>
            </a:r>
            <a:r>
              <a:rPr lang="en-US" sz="2200" b="1" dirty="0">
                <a:solidFill>
                  <a:srgbClr val="99FFCC"/>
                </a:solidFill>
                <a:cs typeface="Arial" pitchFamily="34" charset="0"/>
              </a:rPr>
              <a:t> emission from GRB 970417a using data from the </a:t>
            </a:r>
            <a:r>
              <a:rPr lang="en-US" sz="2200" b="1" dirty="0" err="1">
                <a:solidFill>
                  <a:srgbClr val="99FFCC"/>
                </a:solidFill>
                <a:cs typeface="Arial" pitchFamily="34" charset="0"/>
              </a:rPr>
              <a:t>Milagrito</a:t>
            </a:r>
            <a:r>
              <a:rPr lang="en-US" sz="2200" b="1" dirty="0">
                <a:solidFill>
                  <a:srgbClr val="99FFCC"/>
                </a:solidFill>
                <a:cs typeface="Arial" pitchFamily="34" charset="0"/>
              </a:rPr>
              <a:t>: photons with energies above 650 </a:t>
            </a:r>
            <a:r>
              <a:rPr lang="en-US" sz="2200" b="1" dirty="0" err="1">
                <a:solidFill>
                  <a:srgbClr val="99FFCC"/>
                </a:solidFill>
                <a:cs typeface="Arial" pitchFamily="34" charset="0"/>
              </a:rPr>
              <a:t>GeV</a:t>
            </a:r>
            <a:r>
              <a:rPr lang="en-US" sz="2200" b="1" dirty="0">
                <a:solidFill>
                  <a:srgbClr val="99FFCC"/>
                </a:solidFill>
                <a:cs typeface="Arial" pitchFamily="34" charset="0"/>
              </a:rPr>
              <a:t> were detected</a:t>
            </a:r>
            <a:endParaRPr lang="ru-RU" sz="2200" b="1" dirty="0">
              <a:solidFill>
                <a:srgbClr val="99FFCC"/>
              </a:solidFill>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0" y="0"/>
            <a:ext cx="9144000" cy="8125301"/>
          </a:xfrm>
          <a:prstGeom prst="rect">
            <a:avLst/>
          </a:prstGeom>
          <a:noFill/>
          <a:ln w="9525">
            <a:noFill/>
            <a:miter lim="800000"/>
            <a:headEnd/>
            <a:tailEnd/>
          </a:ln>
        </p:spPr>
        <p:txBody>
          <a:bodyPr>
            <a:spAutoFit/>
          </a:bodyPr>
          <a:lstStyle/>
          <a:p>
            <a:pPr>
              <a:defRPr/>
            </a:pPr>
            <a:r>
              <a:rPr lang="en-US" sz="2400" b="1" i="1" u="sng" dirty="0">
                <a:cs typeface="Arial" pitchFamily="34" charset="0"/>
              </a:rPr>
              <a:t>GRB WITH HIGH ENERGY TAILS ON CGRO DATA</a:t>
            </a:r>
            <a:r>
              <a:rPr lang="ru-RU" sz="2400" b="1" i="1" dirty="0">
                <a:cs typeface="Arial" pitchFamily="34" charset="0"/>
              </a:rPr>
              <a:t>	</a:t>
            </a:r>
            <a:endParaRPr lang="en-US" sz="2400" b="1" i="1" dirty="0">
              <a:cs typeface="Arial" pitchFamily="34" charset="0"/>
            </a:endParaRPr>
          </a:p>
          <a:p>
            <a:pPr algn="just">
              <a:buFont typeface="Wingdings" pitchFamily="2" charset="2"/>
              <a:buChar char="Ø"/>
              <a:defRPr/>
            </a:pPr>
            <a:r>
              <a:rPr lang="en-US" sz="2400" b="1" dirty="0" smtClean="0">
                <a:solidFill>
                  <a:srgbClr val="FFFF99"/>
                </a:solidFill>
                <a:cs typeface="Arial" pitchFamily="34" charset="0"/>
                <a:sym typeface="Symbol" pitchFamily="18" charset="2"/>
              </a:rPr>
              <a:t>15 </a:t>
            </a:r>
            <a:r>
              <a:rPr lang="en-US" sz="2400" b="1" dirty="0">
                <a:solidFill>
                  <a:srgbClr val="FFFF99"/>
                </a:solidFill>
                <a:cs typeface="Arial" pitchFamily="34" charset="0"/>
                <a:sym typeface="Symbol" pitchFamily="18" charset="2"/>
              </a:rPr>
              <a:t>GRB has E&gt;120 </a:t>
            </a:r>
            <a:r>
              <a:rPr lang="en-US" sz="2400" b="1" dirty="0" err="1" smtClean="0">
                <a:solidFill>
                  <a:srgbClr val="FFFF99"/>
                </a:solidFill>
                <a:cs typeface="Arial" pitchFamily="34" charset="0"/>
                <a:sym typeface="Symbol" pitchFamily="18" charset="2"/>
              </a:rPr>
              <a:t>MeV</a:t>
            </a:r>
            <a:r>
              <a:rPr lang="en-US" sz="2400" b="1" dirty="0" smtClean="0">
                <a:solidFill>
                  <a:srgbClr val="FFFF99"/>
                </a:solidFill>
                <a:cs typeface="Arial" pitchFamily="34" charset="0"/>
                <a:sym typeface="Symbol" pitchFamily="18" charset="2"/>
              </a:rPr>
              <a:t> (Kaneko et al, 2008)</a:t>
            </a:r>
          </a:p>
          <a:p>
            <a:pPr lvl="1" algn="just">
              <a:defRPr/>
            </a:pPr>
            <a:r>
              <a:rPr lang="en-US" sz="2400" b="1" dirty="0" smtClean="0">
                <a:solidFill>
                  <a:srgbClr val="FFFF99"/>
                </a:solidFill>
                <a:cs typeface="Arial" pitchFamily="34" charset="0"/>
                <a:sym typeface="Symbol" pitchFamily="18" charset="2"/>
              </a:rPr>
              <a:t>3 GRB with </a:t>
            </a:r>
            <a:r>
              <a:rPr lang="en-US" sz="2400" b="1" dirty="0" err="1" smtClean="0">
                <a:solidFill>
                  <a:srgbClr val="FFFF99"/>
                </a:solidFill>
                <a:cs typeface="Arial" pitchFamily="34" charset="0"/>
                <a:sym typeface="Symbol" pitchFamily="18" charset="2"/>
              </a:rPr>
              <a:t>E</a:t>
            </a:r>
            <a:r>
              <a:rPr lang="en-US" sz="2400" b="1" baseline="-25000" dirty="0" err="1" smtClean="0">
                <a:solidFill>
                  <a:srgbClr val="FFFF99"/>
                </a:solidFill>
                <a:cs typeface="Arial" pitchFamily="34" charset="0"/>
                <a:sym typeface="Symbol" pitchFamily="18" charset="2"/>
              </a:rPr>
              <a:t>max</a:t>
            </a:r>
            <a:r>
              <a:rPr lang="en-US" sz="2400" b="1" dirty="0" smtClean="0">
                <a:solidFill>
                  <a:srgbClr val="FFFF99"/>
                </a:solidFill>
                <a:cs typeface="Arial" pitchFamily="34" charset="0"/>
                <a:sym typeface="Symbol" pitchFamily="18" charset="2"/>
              </a:rPr>
              <a:t> ~130</a:t>
            </a:r>
            <a:r>
              <a:rPr lang="en-US" sz="2400" b="1" dirty="0" smtClean="0">
                <a:solidFill>
                  <a:srgbClr val="FFFF99"/>
                </a:solidFill>
                <a:cs typeface="Arial" pitchFamily="34" charset="0"/>
                <a:sym typeface="Symbol"/>
              </a:rPr>
              <a:t>140</a:t>
            </a:r>
            <a:r>
              <a:rPr lang="en-US" sz="2400" b="1" dirty="0" smtClean="0">
                <a:solidFill>
                  <a:srgbClr val="FFFF99"/>
                </a:solidFill>
                <a:cs typeface="Arial" pitchFamily="34" charset="0"/>
                <a:sym typeface="Symbol" pitchFamily="18" charset="2"/>
              </a:rPr>
              <a:t> </a:t>
            </a:r>
            <a:r>
              <a:rPr lang="en-US" sz="2400" b="1" dirty="0" err="1" smtClean="0">
                <a:solidFill>
                  <a:srgbClr val="FFFF99"/>
                </a:solidFill>
                <a:cs typeface="Arial" pitchFamily="34" charset="0"/>
                <a:sym typeface="Symbol" pitchFamily="18" charset="2"/>
              </a:rPr>
              <a:t>MeV</a:t>
            </a:r>
            <a:r>
              <a:rPr lang="en-US" sz="2400" b="1" dirty="0" smtClean="0">
                <a:solidFill>
                  <a:srgbClr val="FFFF99"/>
                </a:solidFill>
                <a:cs typeface="Arial" pitchFamily="34" charset="0"/>
                <a:sym typeface="Symbol"/>
              </a:rPr>
              <a:t> no emission E&gt;200 </a:t>
            </a:r>
            <a:r>
              <a:rPr lang="en-US" sz="2400" b="1" dirty="0" err="1" smtClean="0">
                <a:solidFill>
                  <a:srgbClr val="FFFF99"/>
                </a:solidFill>
                <a:cs typeface="Arial" pitchFamily="34" charset="0"/>
                <a:sym typeface="Symbol"/>
              </a:rPr>
              <a:t>MeV</a:t>
            </a:r>
            <a:endParaRPr lang="en-US" sz="2400" b="1" dirty="0">
              <a:solidFill>
                <a:srgbClr val="FFFF99"/>
              </a:solidFill>
              <a:cs typeface="Arial" pitchFamily="34" charset="0"/>
            </a:endParaRPr>
          </a:p>
          <a:p>
            <a:pPr algn="just">
              <a:buFont typeface="Wingdings" pitchFamily="2" charset="2"/>
              <a:buChar char="Ø"/>
              <a:defRPr/>
            </a:pPr>
            <a:endParaRPr lang="en-US" sz="500" b="1" dirty="0">
              <a:solidFill>
                <a:srgbClr val="FFFF99"/>
              </a:solidFill>
              <a:cs typeface="Arial" pitchFamily="34" charset="0"/>
            </a:endParaRPr>
          </a:p>
          <a:p>
            <a:pPr algn="just">
              <a:buFont typeface="Wingdings" pitchFamily="2" charset="2"/>
              <a:buChar char="Ø"/>
              <a:defRPr/>
            </a:pPr>
            <a:r>
              <a:rPr lang="en-US" sz="2400" b="1" dirty="0">
                <a:solidFill>
                  <a:srgbClr val="99FFCC"/>
                </a:solidFill>
                <a:cs typeface="Arial" pitchFamily="34" charset="0"/>
              </a:rPr>
              <a:t>the widest energy range for </a:t>
            </a:r>
            <a:r>
              <a:rPr lang="en-US" sz="2400" b="1" dirty="0">
                <a:solidFill>
                  <a:srgbClr val="99FFCC"/>
                </a:solidFill>
                <a:cs typeface="Arial" pitchFamily="34" charset="0"/>
                <a:sym typeface="Symbol" pitchFamily="18" charset="2"/>
              </a:rPr>
              <a:t>-</a:t>
            </a:r>
            <a:r>
              <a:rPr lang="en-US" sz="2400" b="1" dirty="0">
                <a:solidFill>
                  <a:srgbClr val="99FFCC"/>
                </a:solidFill>
                <a:cs typeface="Arial" pitchFamily="34" charset="0"/>
              </a:rPr>
              <a:t>emission registration on satellite experiment for </a:t>
            </a:r>
            <a:r>
              <a:rPr lang="es-MX" sz="2400" b="1" dirty="0">
                <a:solidFill>
                  <a:srgbClr val="99FFCC"/>
                </a:solidFill>
                <a:cs typeface="Arial" pitchFamily="34" charset="0"/>
              </a:rPr>
              <a:t>the same GRB was ~10 keV </a:t>
            </a:r>
            <a:r>
              <a:rPr lang="es-MX" sz="2400" b="1" dirty="0">
                <a:solidFill>
                  <a:srgbClr val="99FFCC"/>
                </a:solidFill>
                <a:cs typeface="Arial" pitchFamily="34" charset="0"/>
                <a:sym typeface="Symbol" pitchFamily="18" charset="2"/>
              </a:rPr>
              <a:t></a:t>
            </a:r>
            <a:r>
              <a:rPr lang="es-MX" sz="2400" b="1" dirty="0">
                <a:solidFill>
                  <a:srgbClr val="99FFCC"/>
                </a:solidFill>
                <a:cs typeface="Arial" pitchFamily="34" charset="0"/>
              </a:rPr>
              <a:t> ~20 GeV</a:t>
            </a:r>
          </a:p>
          <a:p>
            <a:pPr algn="just">
              <a:buFont typeface="Wingdings" pitchFamily="2" charset="2"/>
              <a:buChar char="Ø"/>
              <a:defRPr/>
            </a:pPr>
            <a:endParaRPr lang="es-MX" sz="500" b="1" dirty="0">
              <a:solidFill>
                <a:srgbClr val="99FFCC"/>
              </a:solidFill>
              <a:cs typeface="Arial" pitchFamily="34" charset="0"/>
            </a:endParaRPr>
          </a:p>
          <a:p>
            <a:pPr algn="just">
              <a:buFont typeface="Wingdings" pitchFamily="2" charset="2"/>
              <a:buChar char="Ø"/>
              <a:defRPr/>
            </a:pPr>
            <a:r>
              <a:rPr lang="es-MX" sz="2400" b="1" dirty="0">
                <a:solidFill>
                  <a:srgbClr val="CCFF99"/>
                </a:solidFill>
                <a:cs typeface="Arial" pitchFamily="34" charset="0"/>
              </a:rPr>
              <a:t>spectral p</a:t>
            </a:r>
            <a:r>
              <a:rPr lang="en-US" sz="2400" b="1" dirty="0" err="1">
                <a:solidFill>
                  <a:srgbClr val="CCFF99"/>
                </a:solidFill>
                <a:cs typeface="Arial" pitchFamily="34" charset="0"/>
              </a:rPr>
              <a:t>arameters</a:t>
            </a:r>
            <a:r>
              <a:rPr lang="en-US" sz="2400" b="1" dirty="0">
                <a:solidFill>
                  <a:srgbClr val="CCFF99"/>
                </a:solidFill>
                <a:cs typeface="Arial" pitchFamily="34" charset="0"/>
              </a:rPr>
              <a:t> are typically decreasing monotonically while the flux rises and falls or its behavior corresponds to flux temporal profile.</a:t>
            </a:r>
          </a:p>
          <a:p>
            <a:pPr algn="just">
              <a:defRPr/>
            </a:pPr>
            <a:endParaRPr lang="es-MX" sz="500" b="1" dirty="0">
              <a:solidFill>
                <a:srgbClr val="CCFF99"/>
              </a:solidFill>
              <a:cs typeface="Arial" pitchFamily="34" charset="0"/>
            </a:endParaRPr>
          </a:p>
          <a:p>
            <a:pPr algn="just">
              <a:buFont typeface="Wingdings" pitchFamily="2" charset="2"/>
              <a:buChar char="Ø"/>
              <a:defRPr/>
            </a:pPr>
            <a:r>
              <a:rPr lang="es-MX" sz="2400" b="1" dirty="0" smtClean="0">
                <a:latin typeface="Arial" charset="0"/>
                <a:cs typeface="Arial" charset="0"/>
              </a:rPr>
              <a:t>some </a:t>
            </a:r>
            <a:r>
              <a:rPr lang="es-MX" sz="2400" b="1" dirty="0">
                <a:latin typeface="Arial" charset="0"/>
                <a:cs typeface="Arial" charset="0"/>
              </a:rPr>
              <a:t>GRB </a:t>
            </a:r>
            <a:r>
              <a:rPr lang="es-MX" sz="2400" b="1" dirty="0" smtClean="0">
                <a:latin typeface="Arial" charset="0"/>
                <a:cs typeface="Arial" charset="0"/>
              </a:rPr>
              <a:t>- new additional spectral component (920902, 941017 and 980923)</a:t>
            </a:r>
            <a:endParaRPr lang="es-MX" sz="500" b="1" dirty="0">
              <a:latin typeface="Arial" charset="0"/>
              <a:cs typeface="Arial" charset="0"/>
            </a:endParaRPr>
          </a:p>
          <a:p>
            <a:pPr algn="just">
              <a:buFont typeface="Wingdings" pitchFamily="2" charset="2"/>
              <a:buChar char="Ø"/>
              <a:defRPr/>
            </a:pPr>
            <a:r>
              <a:rPr lang="es-MX" sz="2400" b="1" dirty="0" smtClean="0">
                <a:cs typeface="Arial" pitchFamily="34" charset="0"/>
              </a:rPr>
              <a:t>mostly common </a:t>
            </a:r>
            <a:r>
              <a:rPr lang="es-MX" sz="2400" b="1" dirty="0">
                <a:cs typeface="Arial" pitchFamily="34" charset="0"/>
              </a:rPr>
              <a:t>structure of temporal profiles is similar in various energy bands (exluding GRB with no-Band component in the spectra): </a:t>
            </a:r>
          </a:p>
          <a:p>
            <a:pPr marL="533400" indent="182563" algn="just">
              <a:buFont typeface="Wingdings" pitchFamily="2" charset="2"/>
              <a:buChar char="v"/>
              <a:defRPr/>
            </a:pPr>
            <a:r>
              <a:rPr lang="es-MX" sz="2400" b="1" dirty="0">
                <a:cs typeface="Arial" pitchFamily="34" charset="0"/>
              </a:rPr>
              <a:t> the same amount of global peaks</a:t>
            </a:r>
          </a:p>
          <a:p>
            <a:pPr marL="533400" indent="182563" algn="just">
              <a:buFont typeface="Wingdings" pitchFamily="2" charset="2"/>
              <a:buChar char="v"/>
              <a:defRPr/>
            </a:pPr>
            <a:r>
              <a:rPr lang="es-MX" sz="2400" b="1" dirty="0" smtClean="0">
                <a:cs typeface="Arial" pitchFamily="34" charset="0"/>
              </a:rPr>
              <a:t> approximate ratio of relative peaks intensity are the same too</a:t>
            </a:r>
            <a:endParaRPr lang="es-MX" sz="2400" b="1" dirty="0" smtClean="0">
              <a:latin typeface="Arial" charset="0"/>
              <a:cs typeface="Arial" charset="0"/>
            </a:endParaRPr>
          </a:p>
          <a:p>
            <a:pPr algn="just">
              <a:buFont typeface="Wingdings" pitchFamily="2" charset="2"/>
              <a:buChar char="Ø"/>
              <a:defRPr/>
            </a:pPr>
            <a:endParaRPr lang="es-MX" sz="500" b="1" dirty="0" smtClean="0">
              <a:latin typeface="Arial" charset="0"/>
              <a:cs typeface="Arial" charset="0"/>
            </a:endParaRPr>
          </a:p>
          <a:p>
            <a:pPr algn="just">
              <a:buFont typeface="Wingdings" pitchFamily="2" charset="2"/>
              <a:buChar char="Ø"/>
              <a:defRPr/>
            </a:pPr>
            <a:r>
              <a:rPr lang="es-MX" sz="2400" b="1" dirty="0" smtClean="0">
                <a:latin typeface="Arial" charset="0"/>
                <a:cs typeface="Arial" charset="0"/>
              </a:rPr>
              <a:t>some GRB </a:t>
            </a:r>
            <a:r>
              <a:rPr lang="en-US" sz="2400" b="1" dirty="0" smtClean="0">
                <a:cs typeface="Arial" pitchFamily="34" charset="0"/>
                <a:sym typeface="Symbol"/>
              </a:rPr>
              <a:t> </a:t>
            </a:r>
            <a:r>
              <a:rPr lang="en-US" sz="2400" b="1" dirty="0" smtClean="0">
                <a:cs typeface="Arial" pitchFamily="34" charset="0"/>
              </a:rPr>
              <a:t>extended high energy emission </a:t>
            </a:r>
            <a:r>
              <a:rPr lang="en-US" sz="2400" b="1" dirty="0" err="1" smtClean="0">
                <a:solidFill>
                  <a:srgbClr val="FFFF99"/>
                </a:solidFill>
                <a:cs typeface="Arial" pitchFamily="34" charset="0"/>
                <a:sym typeface="Symbol" pitchFamily="18" charset="2"/>
              </a:rPr>
              <a:t>E</a:t>
            </a:r>
            <a:r>
              <a:rPr lang="en-US" sz="2400" b="1" baseline="-25000" dirty="0" err="1" smtClean="0">
                <a:solidFill>
                  <a:srgbClr val="FFFF99"/>
                </a:solidFill>
                <a:cs typeface="Arial" pitchFamily="34" charset="0"/>
                <a:sym typeface="Symbol" pitchFamily="18" charset="2"/>
              </a:rPr>
              <a:t>max</a:t>
            </a:r>
            <a:r>
              <a:rPr lang="en-US" sz="2400" b="1" dirty="0" smtClean="0">
                <a:solidFill>
                  <a:srgbClr val="FFFF99"/>
                </a:solidFill>
                <a:cs typeface="Arial" pitchFamily="34" charset="0"/>
                <a:sym typeface="Symbol" pitchFamily="18" charset="2"/>
              </a:rPr>
              <a:t> ~18 </a:t>
            </a:r>
            <a:r>
              <a:rPr lang="en-US" sz="2400" b="1" dirty="0" err="1" smtClean="0">
                <a:solidFill>
                  <a:srgbClr val="FFFF99"/>
                </a:solidFill>
                <a:cs typeface="Arial" pitchFamily="34" charset="0"/>
                <a:sym typeface="Symbol" pitchFamily="18" charset="2"/>
              </a:rPr>
              <a:t>GeV</a:t>
            </a:r>
            <a:endParaRPr lang="en-US" sz="2400" b="1" dirty="0" smtClean="0">
              <a:cs typeface="Arial" pitchFamily="34" charset="0"/>
            </a:endParaRPr>
          </a:p>
          <a:p>
            <a:pPr algn="just">
              <a:buFont typeface="Wingdings" pitchFamily="2" charset="2"/>
              <a:buChar char="Ø"/>
              <a:defRPr/>
            </a:pPr>
            <a:r>
              <a:rPr lang="en-US" sz="2400" b="1" dirty="0" err="1" smtClean="0">
                <a:cs typeface="Arial" pitchFamily="34" charset="0"/>
              </a:rPr>
              <a:t>TeV</a:t>
            </a:r>
            <a:r>
              <a:rPr lang="en-US" sz="2400" b="1" dirty="0" smtClean="0">
                <a:cs typeface="Arial" pitchFamily="34" charset="0"/>
              </a:rPr>
              <a:t> emission!?</a:t>
            </a:r>
            <a:endParaRPr lang="es-MX" sz="2400" b="1" dirty="0" smtClean="0">
              <a:latin typeface="Arial" charset="0"/>
              <a:cs typeface="Arial" charset="0"/>
            </a:endParaRPr>
          </a:p>
          <a:p>
            <a:pPr algn="just">
              <a:defRPr/>
            </a:pPr>
            <a:endParaRPr lang="es-MX" sz="2400" b="1" dirty="0">
              <a:solidFill>
                <a:srgbClr val="CCFF99"/>
              </a:solidFill>
              <a:cs typeface="Arial" pitchFamily="34" charset="0"/>
            </a:endParaRPr>
          </a:p>
          <a:p>
            <a:pPr algn="just">
              <a:lnSpc>
                <a:spcPts val="2400"/>
              </a:lnSpc>
              <a:defRPr/>
            </a:pPr>
            <a:endParaRPr lang="es-MX" sz="2200" b="1" dirty="0">
              <a:solidFill>
                <a:srgbClr val="99FFCC"/>
              </a:solidFill>
              <a:cs typeface="Arial" pitchFamily="34" charset="0"/>
            </a:endParaRPr>
          </a:p>
          <a:p>
            <a:pPr>
              <a:defRPr/>
            </a:pPr>
            <a:endParaRPr lang="es-MX" sz="800" b="1" dirty="0">
              <a:cs typeface="Arial" pitchFamily="34" charset="0"/>
            </a:endParaRPr>
          </a:p>
          <a:p>
            <a:pPr>
              <a:defRPr/>
            </a:pPr>
            <a:endParaRPr lang="es-MX" b="1"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p:cNvSpPr txBox="1">
            <a:spLocks noChangeArrowheads="1"/>
          </p:cNvSpPr>
          <p:nvPr/>
        </p:nvSpPr>
        <p:spPr bwMode="auto">
          <a:xfrm>
            <a:off x="5143500" y="1207361"/>
            <a:ext cx="4143375" cy="3293209"/>
          </a:xfrm>
          <a:prstGeom prst="rect">
            <a:avLst/>
          </a:prstGeom>
          <a:noFill/>
          <a:ln w="9525">
            <a:noFill/>
            <a:miter lim="800000"/>
            <a:headEnd/>
            <a:tailEnd/>
          </a:ln>
        </p:spPr>
        <p:txBody>
          <a:bodyPr>
            <a:spAutoFit/>
          </a:bodyPr>
          <a:lstStyle/>
          <a:p>
            <a:endParaRPr lang="en-US" b="1" dirty="0">
              <a:latin typeface="Calibri" pitchFamily="34" charset="0"/>
            </a:endParaRPr>
          </a:p>
          <a:p>
            <a:r>
              <a:rPr lang="en-US" sz="2400" b="1" dirty="0">
                <a:cs typeface="Arial" pitchFamily="34" charset="0"/>
              </a:rPr>
              <a:t>GRB021008 </a:t>
            </a:r>
            <a:r>
              <a:rPr lang="en-US" sz="2200" b="1" dirty="0">
                <a:cs typeface="Arial" pitchFamily="34" charset="0"/>
              </a:rPr>
              <a:t>: t</a:t>
            </a:r>
            <a:r>
              <a:rPr lang="en-US" sz="2200" b="1" baseline="-25000" dirty="0">
                <a:cs typeface="Arial" pitchFamily="34" charset="0"/>
              </a:rPr>
              <a:t>90 RHESSI</a:t>
            </a:r>
            <a:r>
              <a:rPr lang="en-US" sz="2200" b="1" dirty="0">
                <a:cs typeface="Arial" pitchFamily="34" charset="0"/>
              </a:rPr>
              <a:t> </a:t>
            </a:r>
            <a:r>
              <a:rPr lang="en-US" sz="2200" b="1" dirty="0">
                <a:cs typeface="Arial" pitchFamily="34" charset="0"/>
                <a:sym typeface="Symbol" pitchFamily="18" charset="2"/>
              </a:rPr>
              <a:t></a:t>
            </a:r>
            <a:r>
              <a:rPr lang="en-US" sz="2200" b="1" dirty="0">
                <a:cs typeface="Arial" pitchFamily="34" charset="0"/>
              </a:rPr>
              <a:t> 13s, </a:t>
            </a:r>
          </a:p>
          <a:p>
            <a:r>
              <a:rPr lang="en-US" sz="2200" b="1" dirty="0">
                <a:cs typeface="Arial" pitchFamily="34" charset="0"/>
              </a:rPr>
              <a:t>t</a:t>
            </a:r>
            <a:r>
              <a:rPr lang="en-US" sz="2200" b="1" baseline="-25000" dirty="0">
                <a:cs typeface="Arial" pitchFamily="34" charset="0"/>
              </a:rPr>
              <a:t>90 AVS low</a:t>
            </a:r>
            <a:r>
              <a:rPr lang="en-US" sz="2200" b="1" dirty="0">
                <a:cs typeface="Arial" pitchFamily="34" charset="0"/>
              </a:rPr>
              <a:t> </a:t>
            </a:r>
            <a:r>
              <a:rPr lang="en-US" sz="2200" b="1" dirty="0">
                <a:cs typeface="Arial" pitchFamily="34" charset="0"/>
                <a:sym typeface="Symbol" pitchFamily="18" charset="2"/>
              </a:rPr>
              <a:t></a:t>
            </a:r>
            <a:r>
              <a:rPr lang="en-US" sz="2200" b="1" dirty="0">
                <a:cs typeface="Arial" pitchFamily="34" charset="0"/>
              </a:rPr>
              <a:t> 12s, t</a:t>
            </a:r>
            <a:r>
              <a:rPr lang="en-US" sz="2200" b="1" baseline="-25000" dirty="0">
                <a:cs typeface="Arial" pitchFamily="34" charset="0"/>
              </a:rPr>
              <a:t>90 AVS</a:t>
            </a:r>
            <a:r>
              <a:rPr lang="en-US" sz="2200" b="1" dirty="0">
                <a:cs typeface="Arial" pitchFamily="34" charset="0"/>
              </a:rPr>
              <a:t> </a:t>
            </a:r>
            <a:r>
              <a:rPr lang="en-US" sz="2200" b="1" baseline="-25000" dirty="0">
                <a:cs typeface="Arial" pitchFamily="34" charset="0"/>
              </a:rPr>
              <a:t>high</a:t>
            </a:r>
            <a:r>
              <a:rPr lang="en-US" sz="2200" b="1" dirty="0">
                <a:cs typeface="Arial" pitchFamily="34" charset="0"/>
              </a:rPr>
              <a:t> </a:t>
            </a:r>
            <a:r>
              <a:rPr lang="en-US" sz="2200" b="1" dirty="0">
                <a:cs typeface="Arial" pitchFamily="34" charset="0"/>
                <a:sym typeface="Symbol" pitchFamily="18" charset="2"/>
              </a:rPr>
              <a:t></a:t>
            </a:r>
            <a:r>
              <a:rPr lang="en-US" sz="2200" b="1" dirty="0">
                <a:cs typeface="Arial" pitchFamily="34" charset="0"/>
              </a:rPr>
              <a:t> 8s;</a:t>
            </a:r>
          </a:p>
          <a:p>
            <a:r>
              <a:rPr lang="en-US" sz="2400" b="1" dirty="0">
                <a:cs typeface="Arial" pitchFamily="34" charset="0"/>
              </a:rPr>
              <a:t>the common structure of these burst temporal profiles is in agreement in various energy bands,</a:t>
            </a:r>
          </a:p>
          <a:p>
            <a:endParaRPr lang="en-US" sz="2400" b="1" dirty="0">
              <a:cs typeface="Arial" pitchFamily="34" charset="0"/>
            </a:endParaRPr>
          </a:p>
          <a:p>
            <a:pPr>
              <a:buFont typeface="Wingdings" pitchFamily="2" charset="2"/>
              <a:buChar char="Ø"/>
            </a:pPr>
            <a:r>
              <a:rPr lang="en-US" sz="2400" b="1" dirty="0">
                <a:cs typeface="Arial" pitchFamily="34" charset="0"/>
              </a:rPr>
              <a:t>low energy precursor</a:t>
            </a:r>
            <a:endParaRPr lang="ru-RU" sz="2400" dirty="0">
              <a:cs typeface="Arial" pitchFamily="34" charset="0"/>
            </a:endParaRPr>
          </a:p>
        </p:txBody>
      </p:sp>
      <p:pic>
        <p:nvPicPr>
          <p:cNvPr id="17411" name="Picture 1688" descr="fig34_021008_AVS_RHESSI_engl_black"/>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36513" y="71438"/>
            <a:ext cx="5108575" cy="6051550"/>
          </a:xfrm>
          <a:prstGeom prst="rect">
            <a:avLst/>
          </a:prstGeom>
          <a:noFill/>
          <a:ln w="9525">
            <a:noFill/>
            <a:miter lim="800000"/>
            <a:headEnd/>
            <a:tailEnd/>
          </a:ln>
        </p:spPr>
      </p:pic>
      <p:sp>
        <p:nvSpPr>
          <p:cNvPr id="17412" name="TextBox 3"/>
          <p:cNvSpPr txBox="1">
            <a:spLocks noChangeArrowheads="1"/>
          </p:cNvSpPr>
          <p:nvPr/>
        </p:nvSpPr>
        <p:spPr bwMode="auto">
          <a:xfrm>
            <a:off x="428625" y="6072188"/>
            <a:ext cx="5024438" cy="830262"/>
          </a:xfrm>
          <a:prstGeom prst="rect">
            <a:avLst/>
          </a:prstGeom>
          <a:noFill/>
          <a:ln w="9525">
            <a:noFill/>
            <a:miter lim="800000"/>
            <a:headEnd/>
            <a:tailEnd/>
          </a:ln>
        </p:spPr>
        <p:txBody>
          <a:bodyPr wrap="none">
            <a:spAutoFit/>
          </a:bodyPr>
          <a:lstStyle/>
          <a:p>
            <a:r>
              <a:rPr lang="en-US" sz="2400" b="1" i="1">
                <a:solidFill>
                  <a:srgbClr val="FFFF99"/>
                </a:solidFill>
                <a:latin typeface="Times New Roman" pitchFamily="18" charset="0"/>
              </a:rPr>
              <a:t>The temporal profiles on AVS-F data  </a:t>
            </a:r>
          </a:p>
          <a:p>
            <a:r>
              <a:rPr lang="en-US" sz="2400" b="1" i="1">
                <a:solidFill>
                  <a:srgbClr val="FFFF99"/>
                </a:solidFill>
                <a:latin typeface="Times New Roman" pitchFamily="18" charset="0"/>
              </a:rPr>
              <a:t>and RHESSI ones for GRB021008</a:t>
            </a:r>
            <a:endParaRPr lang="ru-RU" sz="2400">
              <a:latin typeface="Calibri" pitchFamily="34" charset="0"/>
            </a:endParaRPr>
          </a:p>
        </p:txBody>
      </p:sp>
      <p:sp>
        <p:nvSpPr>
          <p:cNvPr id="5" name="Прямоугольник 4"/>
          <p:cNvSpPr/>
          <p:nvPr/>
        </p:nvSpPr>
        <p:spPr>
          <a:xfrm>
            <a:off x="6088355" y="0"/>
            <a:ext cx="3055645" cy="830997"/>
          </a:xfrm>
          <a:prstGeom prst="rect">
            <a:avLst/>
          </a:prstGeom>
        </p:spPr>
        <p:txBody>
          <a:bodyPr wrap="none">
            <a:spAutoFit/>
          </a:bodyPr>
          <a:lstStyle/>
          <a:p>
            <a:r>
              <a:rPr lang="ru-RU" sz="2400" b="1" dirty="0" smtClean="0"/>
              <a:t>THE NEXT STEP</a:t>
            </a:r>
            <a:r>
              <a:rPr lang="en-US" sz="2400" b="1" dirty="0" smtClean="0"/>
              <a:t> –</a:t>
            </a:r>
          </a:p>
          <a:p>
            <a:pPr algn="r"/>
            <a:r>
              <a:rPr lang="en-US" sz="2400" b="1" dirty="0" smtClean="0"/>
              <a:t> COROPNAS-F</a:t>
            </a:r>
            <a:endParaRPr lang="ru-RU"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4500563" y="0"/>
            <a:ext cx="4643437" cy="6894513"/>
          </a:xfrm>
          <a:prstGeom prst="rect">
            <a:avLst/>
          </a:prstGeom>
          <a:noFill/>
          <a:ln w="9525">
            <a:noFill/>
            <a:miter lim="800000"/>
            <a:headEnd/>
            <a:tailEnd/>
          </a:ln>
        </p:spPr>
        <p:txBody>
          <a:bodyPr>
            <a:spAutoFit/>
          </a:bodyPr>
          <a:lstStyle/>
          <a:p>
            <a:r>
              <a:rPr lang="en-US" sz="2200" b="1" dirty="0">
                <a:solidFill>
                  <a:srgbClr val="99FFCC"/>
                </a:solidFill>
                <a:cs typeface="Arial" pitchFamily="34" charset="0"/>
              </a:rPr>
              <a:t>During AVS-F data analysis some GRB with different temporal profiles </a:t>
            </a:r>
            <a:r>
              <a:rPr lang="en-US" sz="2200" b="1" dirty="0" smtClean="0">
                <a:solidFill>
                  <a:srgbClr val="99FFCC"/>
                </a:solidFill>
                <a:cs typeface="Arial" pitchFamily="34" charset="0"/>
              </a:rPr>
              <a:t>behavior of prompt emission  </a:t>
            </a:r>
            <a:r>
              <a:rPr lang="en-US" sz="2200" b="1" dirty="0">
                <a:solidFill>
                  <a:srgbClr val="99FFCC"/>
                </a:solidFill>
                <a:cs typeface="Arial" pitchFamily="34" charset="0"/>
              </a:rPr>
              <a:t>in various energy bands and with not coincidence of maxima </a:t>
            </a:r>
            <a:r>
              <a:rPr lang="en-US" sz="2200" b="1" dirty="0" smtClean="0">
                <a:solidFill>
                  <a:srgbClr val="99FFCC"/>
                </a:solidFill>
                <a:cs typeface="Arial" pitchFamily="34" charset="0"/>
              </a:rPr>
              <a:t>were </a:t>
            </a:r>
            <a:r>
              <a:rPr lang="en-US" sz="2200" b="1" dirty="0">
                <a:solidFill>
                  <a:srgbClr val="99FFCC"/>
                </a:solidFill>
                <a:cs typeface="Arial" pitchFamily="34" charset="0"/>
              </a:rPr>
              <a:t>found. </a:t>
            </a:r>
          </a:p>
          <a:p>
            <a:endParaRPr lang="en-US" sz="1000" b="1" dirty="0">
              <a:cs typeface="Arial" pitchFamily="34" charset="0"/>
            </a:endParaRPr>
          </a:p>
          <a:p>
            <a:pPr algn="just"/>
            <a:r>
              <a:rPr lang="en-US" sz="2200" b="1" dirty="0">
                <a:solidFill>
                  <a:srgbClr val="FFFF99"/>
                </a:solidFill>
                <a:cs typeface="Arial" pitchFamily="34" charset="0"/>
              </a:rPr>
              <a:t>There are some maxima in GRB050525 temporal profile in low energy band on RHESSI data and one at 20 s has highest intensity. But in high energy band (&gt;4 </a:t>
            </a:r>
            <a:r>
              <a:rPr lang="en-US" sz="2200" b="1" dirty="0" err="1">
                <a:solidFill>
                  <a:srgbClr val="FFFF99"/>
                </a:solidFill>
                <a:cs typeface="Arial" pitchFamily="34" charset="0"/>
              </a:rPr>
              <a:t>MeV</a:t>
            </a:r>
            <a:r>
              <a:rPr lang="en-US" sz="2200" b="1" dirty="0">
                <a:solidFill>
                  <a:srgbClr val="FFFF99"/>
                </a:solidFill>
                <a:cs typeface="Arial" pitchFamily="34" charset="0"/>
              </a:rPr>
              <a:t>) and in very low energy band (3-30 </a:t>
            </a:r>
            <a:r>
              <a:rPr lang="en-US" sz="2200" b="1" dirty="0" err="1">
                <a:solidFill>
                  <a:srgbClr val="FFFF99"/>
                </a:solidFill>
                <a:cs typeface="Arial" pitchFamily="34" charset="0"/>
              </a:rPr>
              <a:t>keV</a:t>
            </a:r>
            <a:r>
              <a:rPr lang="en-US" sz="2200" b="1" dirty="0">
                <a:solidFill>
                  <a:srgbClr val="FFFF99"/>
                </a:solidFill>
                <a:cs typeface="Arial" pitchFamily="34" charset="0"/>
              </a:rPr>
              <a:t>) temporal profiles of this burst quite different and moment of maximum intensity differ from one in low energy band.</a:t>
            </a:r>
          </a:p>
          <a:p>
            <a:endParaRPr lang="en-US" sz="2000" b="1" dirty="0">
              <a:latin typeface="Calibri" pitchFamily="34" charset="0"/>
            </a:endParaRPr>
          </a:p>
          <a:p>
            <a:r>
              <a:rPr lang="en-US" sz="2000" b="1" i="1" dirty="0">
                <a:latin typeface="Times New Roman" pitchFamily="18" charset="0"/>
              </a:rPr>
              <a:t>The temporal profiles on AVS-F] and RHESSI data for GRB050525</a:t>
            </a:r>
            <a:endParaRPr lang="ru-RU" sz="2000" dirty="0">
              <a:latin typeface="Calibri" pitchFamily="34" charset="0"/>
            </a:endParaRPr>
          </a:p>
        </p:txBody>
      </p:sp>
      <p:pic>
        <p:nvPicPr>
          <p:cNvPr id="21507" name="Picture 1722" descr="fig35_050525_AVS_RHESSI_new_black"/>
          <p:cNvPicPr>
            <a:picLocks noChangeAspect="1" noChangeArrowheads="1"/>
          </p:cNvPicPr>
          <p:nvPr/>
        </p:nvPicPr>
        <p:blipFill>
          <a:blip r:embed="rId2" cstate="print">
            <a:clrChange>
              <a:clrFrom>
                <a:srgbClr val="010101"/>
              </a:clrFrom>
              <a:clrTo>
                <a:srgbClr val="010101">
                  <a:alpha val="0"/>
                </a:srgbClr>
              </a:clrTo>
            </a:clrChange>
            <a:lum bright="20000"/>
          </a:blip>
          <a:srcRect l="2280" r="2304" b="2994"/>
          <a:stretch>
            <a:fillRect/>
          </a:stretch>
        </p:blipFill>
        <p:spPr bwMode="auto">
          <a:xfrm>
            <a:off x="74236" y="142874"/>
            <a:ext cx="4426326" cy="671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32" y="153988"/>
          <a:ext cx="6570662" cy="4964112"/>
        </p:xfrm>
        <a:graphic>
          <a:graphicData uri="http://schemas.openxmlformats.org/presentationml/2006/ole">
            <p:oleObj spid="_x0000_s2050" name="Graph" r:id="rId3" imgW="5883840" imgH="2983680" progId="Origin50.Graph">
              <p:embed/>
            </p:oleObj>
          </a:graphicData>
        </a:graphic>
      </p:graphicFrame>
      <p:sp>
        <p:nvSpPr>
          <p:cNvPr id="2051" name="TextBox 4"/>
          <p:cNvSpPr txBox="1">
            <a:spLocks noChangeArrowheads="1"/>
          </p:cNvSpPr>
          <p:nvPr/>
        </p:nvSpPr>
        <p:spPr bwMode="auto">
          <a:xfrm>
            <a:off x="0" y="5072074"/>
            <a:ext cx="6429388" cy="1384995"/>
          </a:xfrm>
          <a:prstGeom prst="rect">
            <a:avLst/>
          </a:prstGeom>
          <a:noFill/>
          <a:ln w="9525">
            <a:noFill/>
            <a:miter lim="800000"/>
            <a:headEnd/>
            <a:tailEnd/>
          </a:ln>
        </p:spPr>
        <p:txBody>
          <a:bodyPr wrap="square">
            <a:spAutoFit/>
          </a:bodyPr>
          <a:lstStyle/>
          <a:p>
            <a:pPr algn="ctr"/>
            <a:r>
              <a:rPr lang="en-US" sz="2200" b="1" i="1" dirty="0">
                <a:solidFill>
                  <a:srgbClr val="FFFF99"/>
                </a:solidFill>
                <a:latin typeface="Times New Roman" pitchFamily="18" charset="0"/>
                <a:cs typeface="Times New Roman" pitchFamily="18" charset="0"/>
              </a:rPr>
              <a:t>The energy spectrum of GRB050525 by AVS-F data:</a:t>
            </a:r>
          </a:p>
          <a:p>
            <a:pPr algn="ctr"/>
            <a:r>
              <a:rPr lang="en-US" sz="2200" b="1" i="1" dirty="0">
                <a:solidFill>
                  <a:srgbClr val="CCFFFF"/>
                </a:solidFill>
                <a:latin typeface="Times New Roman" pitchFamily="18" charset="0"/>
                <a:cs typeface="Times New Roman" pitchFamily="18" charset="0"/>
              </a:rPr>
              <a:t>second</a:t>
            </a:r>
            <a:r>
              <a:rPr lang="ru-RU" sz="2200" b="1" i="1" dirty="0">
                <a:solidFill>
                  <a:srgbClr val="CCFFFF"/>
                </a:solidFill>
                <a:latin typeface="Times New Roman" pitchFamily="18" charset="0"/>
                <a:cs typeface="Times New Roman" pitchFamily="18" charset="0"/>
              </a:rPr>
              <a:t> </a:t>
            </a:r>
            <a:r>
              <a:rPr lang="en-US" sz="2200" b="1" i="1" dirty="0">
                <a:solidFill>
                  <a:srgbClr val="CCFFFF"/>
                </a:solidFill>
                <a:latin typeface="Times New Roman" pitchFamily="18" charset="0"/>
                <a:cs typeface="Times New Roman" pitchFamily="18" charset="0"/>
              </a:rPr>
              <a:t>component of Band model </a:t>
            </a:r>
            <a:r>
              <a:rPr lang="en-US" sz="2200" b="1" i="1" dirty="0">
                <a:solidFill>
                  <a:srgbClr val="FFFF99"/>
                </a:solidFill>
                <a:latin typeface="Times New Roman" pitchFamily="18" charset="0"/>
                <a:cs typeface="Times New Roman" pitchFamily="18" charset="0"/>
              </a:rPr>
              <a:t>and </a:t>
            </a:r>
            <a:r>
              <a:rPr lang="en-US" sz="2200" b="1" i="1" dirty="0">
                <a:solidFill>
                  <a:srgbClr val="FF9999"/>
                </a:solidFill>
                <a:latin typeface="Times New Roman" pitchFamily="18" charset="0"/>
                <a:cs typeface="Times New Roman" pitchFamily="18" charset="0"/>
              </a:rPr>
              <a:t>approximation for high energy part</a:t>
            </a:r>
            <a:endParaRPr lang="ru-RU" sz="2200" i="1" dirty="0">
              <a:solidFill>
                <a:srgbClr val="FF9999"/>
              </a:solidFill>
              <a:latin typeface="Times New Roman" pitchFamily="18" charset="0"/>
              <a:cs typeface="Times New Roman" pitchFamily="18" charset="0"/>
            </a:endParaRPr>
          </a:p>
          <a:p>
            <a:endParaRPr lang="ru-RU" dirty="0">
              <a:latin typeface="Calibri" pitchFamily="34" charset="0"/>
            </a:endParaRPr>
          </a:p>
        </p:txBody>
      </p:sp>
      <p:sp>
        <p:nvSpPr>
          <p:cNvPr id="2052" name="TextBox 5"/>
          <p:cNvSpPr txBox="1">
            <a:spLocks noChangeArrowheads="1"/>
          </p:cNvSpPr>
          <p:nvPr/>
        </p:nvSpPr>
        <p:spPr bwMode="auto">
          <a:xfrm>
            <a:off x="6643702" y="357166"/>
            <a:ext cx="2643206" cy="4678204"/>
          </a:xfrm>
          <a:prstGeom prst="rect">
            <a:avLst/>
          </a:prstGeom>
          <a:noFill/>
          <a:ln w="9525">
            <a:noFill/>
            <a:miter lim="800000"/>
            <a:headEnd/>
            <a:tailEnd/>
          </a:ln>
        </p:spPr>
        <p:txBody>
          <a:bodyPr wrap="square">
            <a:spAutoFit/>
          </a:bodyPr>
          <a:lstStyle/>
          <a:p>
            <a:r>
              <a:rPr lang="en-US" sz="2400" b="1" dirty="0">
                <a:cs typeface="Arial" pitchFamily="34" charset="0"/>
              </a:rPr>
              <a:t>The summarized spectrum of this burst </a:t>
            </a:r>
            <a:r>
              <a:rPr lang="en-US" sz="2400" b="1" dirty="0" smtClean="0">
                <a:cs typeface="Arial" pitchFamily="34" charset="0"/>
              </a:rPr>
              <a:t>has additional component  </a:t>
            </a:r>
            <a:r>
              <a:rPr lang="en-US" sz="2400" b="1" dirty="0">
                <a:cs typeface="Arial" pitchFamily="34" charset="0"/>
              </a:rPr>
              <a:t>in </a:t>
            </a:r>
            <a:r>
              <a:rPr lang="en-US" sz="2400" b="1" dirty="0" smtClean="0">
                <a:cs typeface="Arial" pitchFamily="34" charset="0"/>
              </a:rPr>
              <a:t>the high </a:t>
            </a:r>
            <a:r>
              <a:rPr lang="en-US" sz="2400" b="1" dirty="0">
                <a:cs typeface="Arial" pitchFamily="34" charset="0"/>
              </a:rPr>
              <a:t>energy region </a:t>
            </a:r>
            <a:r>
              <a:rPr lang="en-US" sz="2400" b="1" dirty="0" smtClean="0">
                <a:cs typeface="Arial" pitchFamily="34" charset="0"/>
              </a:rPr>
              <a:t>too</a:t>
            </a:r>
          </a:p>
          <a:p>
            <a:r>
              <a:rPr lang="en-US" sz="2600" b="1" dirty="0" err="1" smtClean="0">
                <a:latin typeface="Arial Narrow" pitchFamily="34" charset="0"/>
                <a:cs typeface="Arial" pitchFamily="34" charset="0"/>
              </a:rPr>
              <a:t>E</a:t>
            </a:r>
            <a:r>
              <a:rPr lang="en-US" sz="2600" b="1" baseline="-25000" dirty="0" err="1" smtClean="0">
                <a:latin typeface="Arial Narrow" pitchFamily="34" charset="0"/>
                <a:cs typeface="Arial" pitchFamily="34" charset="0"/>
              </a:rPr>
              <a:t>break</a:t>
            </a:r>
            <a:r>
              <a:rPr lang="en-US" sz="2600" b="1" dirty="0" smtClean="0">
                <a:latin typeface="Arial Narrow" pitchFamily="34" charset="0"/>
                <a:cs typeface="Arial" pitchFamily="34" charset="0"/>
              </a:rPr>
              <a:t>=2.4</a:t>
            </a:r>
            <a:r>
              <a:rPr lang="en-US" sz="2600" b="1" dirty="0" smtClean="0">
                <a:latin typeface="Arial Narrow" pitchFamily="34" charset="0"/>
                <a:cs typeface="Arial" pitchFamily="34" charset="0"/>
                <a:sym typeface="Symbol"/>
              </a:rPr>
              <a:t>0.1 </a:t>
            </a:r>
            <a:r>
              <a:rPr lang="en-US" sz="2600" b="1" dirty="0" err="1" smtClean="0">
                <a:latin typeface="Arial Narrow" pitchFamily="34" charset="0"/>
                <a:cs typeface="Arial" pitchFamily="34" charset="0"/>
                <a:sym typeface="Symbol"/>
              </a:rPr>
              <a:t>MeV</a:t>
            </a:r>
            <a:endParaRPr lang="en-US" sz="2600" b="1" dirty="0" smtClean="0">
              <a:latin typeface="Arial Narrow" pitchFamily="34" charset="0"/>
              <a:cs typeface="Arial" pitchFamily="34" charset="0"/>
              <a:sym typeface="Symbol"/>
            </a:endParaRPr>
          </a:p>
          <a:p>
            <a:endParaRPr lang="en-US" sz="1500" b="1" dirty="0" smtClean="0">
              <a:latin typeface="Arial Narrow" pitchFamily="34" charset="0"/>
              <a:cs typeface="Arial" pitchFamily="34" charset="0"/>
              <a:sym typeface="Symbol"/>
            </a:endParaRPr>
          </a:p>
          <a:p>
            <a:r>
              <a:rPr lang="en-US" sz="2600" b="1" dirty="0" smtClean="0">
                <a:solidFill>
                  <a:srgbClr val="FFFFCC"/>
                </a:solidFill>
                <a:latin typeface="Arial Narrow" pitchFamily="34" charset="0"/>
                <a:cs typeface="Arial" pitchFamily="34" charset="0"/>
                <a:sym typeface="Symbol"/>
              </a:rPr>
              <a:t>hard to soft evolution weakly defined</a:t>
            </a:r>
            <a:endParaRPr lang="ru-RU" sz="2600" dirty="0">
              <a:solidFill>
                <a:srgbClr val="FFFFCC"/>
              </a:solidFill>
              <a:latin typeface="Arial Narrow" pitchFamily="34" charset="0"/>
              <a:cs typeface="Arial" pitchFamily="34" charset="0"/>
            </a:endParaRPr>
          </a:p>
        </p:txBody>
      </p:sp>
      <p:sp>
        <p:nvSpPr>
          <p:cNvPr id="5" name="TextBox 4"/>
          <p:cNvSpPr txBox="1"/>
          <p:nvPr/>
        </p:nvSpPr>
        <p:spPr>
          <a:xfrm>
            <a:off x="6357950" y="4968445"/>
            <a:ext cx="2928958" cy="2246769"/>
          </a:xfrm>
          <a:prstGeom prst="rect">
            <a:avLst/>
          </a:prstGeom>
          <a:noFill/>
        </p:spPr>
        <p:txBody>
          <a:bodyPr wrap="square" rtlCol="0">
            <a:spAutoFit/>
          </a:bodyPr>
          <a:lstStyle/>
          <a:p>
            <a:pPr algn="ctr"/>
            <a:r>
              <a:rPr lang="en-US" sz="2400" b="1" dirty="0" smtClean="0"/>
              <a:t>Analysis of CGRO and CORONAS-F databases</a:t>
            </a:r>
          </a:p>
          <a:p>
            <a:pPr algn="ctr"/>
            <a:r>
              <a:rPr lang="en-US" sz="2400" b="1" dirty="0" smtClean="0">
                <a:sym typeface="Symbol"/>
              </a:rPr>
              <a:t></a:t>
            </a:r>
          </a:p>
          <a:p>
            <a:pPr algn="ctr"/>
            <a:r>
              <a:rPr lang="en-US" sz="2400" b="1" dirty="0" smtClean="0">
                <a:latin typeface="+mn-lt"/>
                <a:cs typeface="Arial" pitchFamily="34" charset="0"/>
              </a:rPr>
              <a:t>E</a:t>
            </a:r>
            <a:r>
              <a:rPr lang="en-US" sz="2400" b="1" baseline="-25000" dirty="0" smtClean="0">
                <a:latin typeface="+mn-lt"/>
                <a:cs typeface="Arial" pitchFamily="34" charset="0"/>
              </a:rPr>
              <a:t>break</a:t>
            </a:r>
            <a:r>
              <a:rPr lang="en-US" sz="2400" b="1" dirty="0" smtClean="0">
                <a:latin typeface="+mn-lt"/>
                <a:cs typeface="Arial" pitchFamily="34" charset="0"/>
              </a:rPr>
              <a:t>~3</a:t>
            </a:r>
            <a:r>
              <a:rPr lang="en-US" sz="2400" b="1" dirty="0" smtClean="0">
                <a:latin typeface="+mn-lt"/>
                <a:cs typeface="Arial" pitchFamily="34" charset="0"/>
                <a:sym typeface="Symbol"/>
              </a:rPr>
              <a:t></a:t>
            </a:r>
            <a:r>
              <a:rPr lang="en-US" sz="2400" b="1" dirty="0" smtClean="0">
                <a:latin typeface="+mn-lt"/>
                <a:cs typeface="Arial" pitchFamily="34" charset="0"/>
              </a:rPr>
              <a:t>10 </a:t>
            </a:r>
            <a:r>
              <a:rPr lang="en-US" sz="2400" b="1" dirty="0" err="1" smtClean="0">
                <a:latin typeface="+mn-lt"/>
                <a:cs typeface="Arial" pitchFamily="34" charset="0"/>
              </a:rPr>
              <a:t>MeV</a:t>
            </a:r>
            <a:endParaRPr lang="en-US" sz="2400" b="1" dirty="0" smtClean="0">
              <a:latin typeface="+mn-lt"/>
              <a:sym typeface="Symbol"/>
            </a:endParaRPr>
          </a:p>
          <a:p>
            <a:pPr algn="ct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4286248" y="-24"/>
            <a:ext cx="4929187" cy="7140416"/>
          </a:xfrm>
          <a:prstGeom prst="rect">
            <a:avLst/>
          </a:prstGeom>
          <a:noFill/>
          <a:ln w="9525">
            <a:noFill/>
            <a:miter lim="800000"/>
            <a:headEnd/>
            <a:tailEnd/>
          </a:ln>
        </p:spPr>
        <p:txBody>
          <a:bodyPr>
            <a:spAutoFit/>
          </a:bodyPr>
          <a:lstStyle/>
          <a:p>
            <a:r>
              <a:rPr lang="en-US" sz="2600" b="1" u="sng" dirty="0" smtClean="0">
                <a:cs typeface="Arial" pitchFamily="34" charset="0"/>
              </a:rPr>
              <a:t>BACK to the analysis of  </a:t>
            </a:r>
            <a:r>
              <a:rPr lang="en-US" sz="2600" b="1" u="sng" dirty="0">
                <a:cs typeface="Arial" pitchFamily="34" charset="0"/>
              </a:rPr>
              <a:t>CGRO </a:t>
            </a:r>
            <a:r>
              <a:rPr lang="en-US" sz="2600" b="1" u="sng" dirty="0" smtClean="0">
                <a:cs typeface="Arial" pitchFamily="34" charset="0"/>
              </a:rPr>
              <a:t>database:</a:t>
            </a:r>
          </a:p>
          <a:p>
            <a:endParaRPr lang="en-US" sz="2200" b="1" dirty="0" smtClean="0">
              <a:cs typeface="Arial" pitchFamily="34" charset="0"/>
            </a:endParaRPr>
          </a:p>
          <a:p>
            <a:r>
              <a:rPr lang="en-US" sz="2400" b="1" dirty="0" smtClean="0">
                <a:cs typeface="Arial" pitchFamily="34" charset="0"/>
              </a:rPr>
              <a:t>some </a:t>
            </a:r>
            <a:r>
              <a:rPr lang="en-US" sz="2400" b="1" dirty="0">
                <a:cs typeface="Arial" pitchFamily="34" charset="0"/>
              </a:rPr>
              <a:t>GRB with high energy emission have temporal profiles with different time </a:t>
            </a:r>
            <a:r>
              <a:rPr lang="en-US" sz="2400" b="1" dirty="0" smtClean="0">
                <a:cs typeface="Arial" pitchFamily="34" charset="0"/>
              </a:rPr>
              <a:t>structure of prompt emission </a:t>
            </a:r>
            <a:r>
              <a:rPr lang="en-US" sz="2400" b="1" dirty="0">
                <a:cs typeface="Arial" pitchFamily="34" charset="0"/>
              </a:rPr>
              <a:t>in various energy bands too.</a:t>
            </a:r>
          </a:p>
          <a:p>
            <a:endParaRPr lang="en-US" sz="2400" b="1" dirty="0">
              <a:cs typeface="Arial" pitchFamily="34" charset="0"/>
            </a:endParaRPr>
          </a:p>
          <a:p>
            <a:r>
              <a:rPr lang="en-US" sz="2400" b="1" dirty="0">
                <a:cs typeface="Arial" pitchFamily="34" charset="0"/>
              </a:rPr>
              <a:t>GRB930131 : there are two peaks both in BATSE and COMPTEL ranges but relative intensities of these peaks maxima </a:t>
            </a:r>
          </a:p>
          <a:p>
            <a:r>
              <a:rPr lang="en-US" sz="2400" b="1" dirty="0">
                <a:cs typeface="Arial" pitchFamily="34" charset="0"/>
              </a:rPr>
              <a:t>I</a:t>
            </a:r>
            <a:r>
              <a:rPr lang="en-US" sz="2400" b="1" baseline="-25000" dirty="0">
                <a:cs typeface="Arial" pitchFamily="34" charset="0"/>
              </a:rPr>
              <a:t>1</a:t>
            </a:r>
            <a:r>
              <a:rPr lang="en-US" sz="2400" b="1" dirty="0">
                <a:cs typeface="Arial" pitchFamily="34" charset="0"/>
              </a:rPr>
              <a:t>/I</a:t>
            </a:r>
            <a:r>
              <a:rPr lang="en-US" sz="2400" b="1" baseline="-25000" dirty="0">
                <a:cs typeface="Arial" pitchFamily="34" charset="0"/>
              </a:rPr>
              <a:t>2</a:t>
            </a:r>
            <a:r>
              <a:rPr lang="en-US" sz="2400" b="1" dirty="0">
                <a:cs typeface="Arial" pitchFamily="34" charset="0"/>
              </a:rPr>
              <a:t> ~ 5 in low energy band (BATSE) </a:t>
            </a:r>
          </a:p>
          <a:p>
            <a:r>
              <a:rPr lang="en-US" sz="2400" b="1" dirty="0">
                <a:cs typeface="Arial" pitchFamily="34" charset="0"/>
              </a:rPr>
              <a:t>and </a:t>
            </a:r>
          </a:p>
          <a:p>
            <a:r>
              <a:rPr lang="en-US" sz="2400" b="1" dirty="0">
                <a:cs typeface="Arial" pitchFamily="34" charset="0"/>
              </a:rPr>
              <a:t>I</a:t>
            </a:r>
            <a:r>
              <a:rPr lang="en-US" sz="2400" b="1" baseline="-25000" dirty="0">
                <a:cs typeface="Arial" pitchFamily="34" charset="0"/>
              </a:rPr>
              <a:t>1</a:t>
            </a:r>
            <a:r>
              <a:rPr lang="en-US" sz="2400" b="1" dirty="0">
                <a:cs typeface="Arial" pitchFamily="34" charset="0"/>
              </a:rPr>
              <a:t>/I</a:t>
            </a:r>
            <a:r>
              <a:rPr lang="en-US" sz="2400" b="1" baseline="-25000" dirty="0">
                <a:cs typeface="Arial" pitchFamily="34" charset="0"/>
              </a:rPr>
              <a:t>2</a:t>
            </a:r>
            <a:r>
              <a:rPr lang="en-US" sz="2400" b="1" dirty="0">
                <a:cs typeface="Arial" pitchFamily="34" charset="0"/>
              </a:rPr>
              <a:t> ~ 0.3 in high energy band (COMPTEL).</a:t>
            </a:r>
            <a:endParaRPr lang="ru-RU" sz="2400" dirty="0">
              <a:cs typeface="Arial" pitchFamily="34" charset="0"/>
            </a:endParaRPr>
          </a:p>
        </p:txBody>
      </p:sp>
      <p:pic>
        <p:nvPicPr>
          <p:cNvPr id="23555" name="Picture 1723" descr="GRB930131_BATSE_LTC_black"/>
          <p:cNvPicPr>
            <a:picLocks noChangeAspect="1" noChangeArrowheads="1"/>
          </p:cNvPicPr>
          <p:nvPr/>
        </p:nvPicPr>
        <p:blipFill>
          <a:blip r:embed="rId2" cstate="print">
            <a:clrChange>
              <a:clrFrom>
                <a:srgbClr val="000000"/>
              </a:clrFrom>
              <a:clrTo>
                <a:srgbClr val="000000">
                  <a:alpha val="0"/>
                </a:srgbClr>
              </a:clrTo>
            </a:clrChange>
          </a:blip>
          <a:srcRect l="4901" t="6023" r="15398" b="6599"/>
          <a:stretch>
            <a:fillRect/>
          </a:stretch>
        </p:blipFill>
        <p:spPr bwMode="auto">
          <a:xfrm>
            <a:off x="179388" y="147638"/>
            <a:ext cx="4035425" cy="3352800"/>
          </a:xfrm>
          <a:prstGeom prst="rect">
            <a:avLst/>
          </a:prstGeom>
          <a:noFill/>
          <a:ln w="9525">
            <a:noFill/>
            <a:miter lim="800000"/>
            <a:headEnd/>
            <a:tailEnd/>
          </a:ln>
        </p:spPr>
      </p:pic>
      <p:pic>
        <p:nvPicPr>
          <p:cNvPr id="23556" name="Picture 1732" descr="GRB930131_COMPTEL_LTC_black"/>
          <p:cNvPicPr>
            <a:picLocks noChangeAspect="1" noChangeArrowheads="1"/>
          </p:cNvPicPr>
          <p:nvPr/>
        </p:nvPicPr>
        <p:blipFill>
          <a:blip r:embed="rId3" cstate="print">
            <a:clrChange>
              <a:clrFrom>
                <a:srgbClr val="000000"/>
              </a:clrFrom>
              <a:clrTo>
                <a:srgbClr val="000000">
                  <a:alpha val="0"/>
                </a:srgbClr>
              </a:clrTo>
            </a:clrChange>
          </a:blip>
          <a:srcRect l="9569" t="3357" r="4245" b="4611"/>
          <a:stretch>
            <a:fillRect/>
          </a:stretch>
        </p:blipFill>
        <p:spPr bwMode="auto">
          <a:xfrm>
            <a:off x="184150" y="3429000"/>
            <a:ext cx="3959225" cy="2817813"/>
          </a:xfrm>
          <a:prstGeom prst="rect">
            <a:avLst/>
          </a:prstGeom>
          <a:noFill/>
          <a:ln w="9525">
            <a:noFill/>
            <a:miter lim="800000"/>
            <a:headEnd/>
            <a:tailEnd/>
          </a:ln>
        </p:spPr>
      </p:pic>
      <p:sp>
        <p:nvSpPr>
          <p:cNvPr id="23557" name="TextBox 4"/>
          <p:cNvSpPr txBox="1">
            <a:spLocks noChangeArrowheads="1"/>
          </p:cNvSpPr>
          <p:nvPr/>
        </p:nvSpPr>
        <p:spPr bwMode="auto">
          <a:xfrm>
            <a:off x="-142875" y="6215063"/>
            <a:ext cx="4714875" cy="923925"/>
          </a:xfrm>
          <a:prstGeom prst="rect">
            <a:avLst/>
          </a:prstGeom>
          <a:noFill/>
          <a:ln w="9525">
            <a:noFill/>
            <a:miter lim="800000"/>
            <a:headEnd/>
            <a:tailEnd/>
          </a:ln>
        </p:spPr>
        <p:txBody>
          <a:bodyPr>
            <a:spAutoFit/>
          </a:bodyPr>
          <a:lstStyle/>
          <a:p>
            <a:pPr algn="ctr"/>
            <a:r>
              <a:rPr lang="en-US" b="1" i="1" dirty="0">
                <a:solidFill>
                  <a:srgbClr val="FFFF99"/>
                </a:solidFill>
                <a:latin typeface="Times New Roman" pitchFamily="18" charset="0"/>
              </a:rPr>
              <a:t>GRB930131 </a:t>
            </a:r>
            <a:r>
              <a:rPr lang="en-US" b="1" i="1" dirty="0" smtClean="0">
                <a:solidFill>
                  <a:srgbClr val="FFFF99"/>
                </a:solidFill>
                <a:latin typeface="Times New Roman" pitchFamily="18" charset="0"/>
              </a:rPr>
              <a:t>(#2151</a:t>
            </a:r>
            <a:r>
              <a:rPr lang="en-US" b="1" i="1" dirty="0">
                <a:solidFill>
                  <a:srgbClr val="FFFF99"/>
                </a:solidFill>
                <a:latin typeface="Times New Roman" pitchFamily="18" charset="0"/>
              </a:rPr>
              <a:t>) temporal profiles on BATSE (a) and COMPTEL (b) data.</a:t>
            </a:r>
            <a:endParaRPr lang="ru-RU" b="1" i="1" dirty="0">
              <a:solidFill>
                <a:srgbClr val="FFFF99"/>
              </a:solidFill>
              <a:latin typeface="Times New Roman" pitchFamily="18" charset="0"/>
            </a:endParaRPr>
          </a:p>
          <a:p>
            <a:pPr algn="ctr"/>
            <a:endParaRPr lang="ru-RU" dirty="0">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71438" y="0"/>
            <a:ext cx="9144001" cy="3016210"/>
          </a:xfrm>
          <a:prstGeom prst="rect">
            <a:avLst/>
          </a:prstGeom>
          <a:noFill/>
          <a:ln w="9525">
            <a:noFill/>
            <a:miter lim="800000"/>
            <a:headEnd/>
            <a:tailEnd/>
          </a:ln>
        </p:spPr>
        <p:txBody>
          <a:bodyPr>
            <a:spAutoFit/>
          </a:bodyPr>
          <a:lstStyle/>
          <a:p>
            <a:r>
              <a:rPr lang="en-US" sz="2400" b="1" dirty="0" smtClean="0">
                <a:cs typeface="Arial" pitchFamily="34" charset="0"/>
              </a:rPr>
              <a:t>hard </a:t>
            </a:r>
            <a:r>
              <a:rPr lang="en-US" sz="2400" b="1" dirty="0">
                <a:cs typeface="Arial" pitchFamily="34" charset="0"/>
              </a:rPr>
              <a:t>to soft </a:t>
            </a:r>
            <a:r>
              <a:rPr lang="en-US" sz="2400" b="1" dirty="0" smtClean="0">
                <a:cs typeface="Arial" pitchFamily="34" charset="0"/>
              </a:rPr>
              <a:t>evolution is absent or </a:t>
            </a:r>
          </a:p>
          <a:p>
            <a:r>
              <a:rPr lang="en-US" sz="2400" b="1" dirty="0" smtClean="0">
                <a:cs typeface="Arial" pitchFamily="34" charset="0"/>
              </a:rPr>
              <a:t>weakly</a:t>
            </a:r>
            <a:r>
              <a:rPr lang="ru-RU" sz="2400" dirty="0" smtClean="0">
                <a:cs typeface="Arial" pitchFamily="34" charset="0"/>
              </a:rPr>
              <a:t> </a:t>
            </a:r>
            <a:r>
              <a:rPr lang="en-US" sz="2400" b="1" dirty="0" smtClean="0">
                <a:cs typeface="Arial" pitchFamily="34" charset="0"/>
              </a:rPr>
              <a:t>defined</a:t>
            </a:r>
            <a:endParaRPr lang="en-US" sz="2400" b="1" dirty="0">
              <a:cs typeface="Arial" pitchFamily="34" charset="0"/>
            </a:endParaRPr>
          </a:p>
          <a:p>
            <a:r>
              <a:rPr lang="en-US" sz="2400" b="1" dirty="0">
                <a:cs typeface="Arial" pitchFamily="34" charset="0"/>
              </a:rPr>
              <a:t> </a:t>
            </a:r>
            <a:r>
              <a:rPr lang="en-US" sz="2400" b="1" dirty="0" smtClean="0">
                <a:cs typeface="Arial" pitchFamily="34" charset="0"/>
              </a:rPr>
              <a:t> </a:t>
            </a:r>
            <a:endParaRPr lang="en-US" sz="2400" b="1" dirty="0">
              <a:cs typeface="Arial" pitchFamily="34" charset="0"/>
            </a:endParaRPr>
          </a:p>
          <a:p>
            <a:r>
              <a:rPr lang="en-US" sz="2400" b="1" dirty="0">
                <a:cs typeface="Arial" pitchFamily="34" charset="0"/>
              </a:rPr>
              <a:t>GRB930506 : no monotonically decay for</a:t>
            </a:r>
          </a:p>
          <a:p>
            <a:r>
              <a:rPr lang="en-US" sz="2400" b="1" dirty="0">
                <a:cs typeface="Arial" pitchFamily="34" charset="0"/>
              </a:rPr>
              <a:t> </a:t>
            </a:r>
            <a:r>
              <a:rPr lang="en-US" sz="2400" b="1" dirty="0" err="1">
                <a:cs typeface="Arial" pitchFamily="34" charset="0"/>
              </a:rPr>
              <a:t>E</a:t>
            </a:r>
            <a:r>
              <a:rPr lang="en-US" sz="2400" b="1" baseline="-25000" dirty="0" err="1">
                <a:cs typeface="Arial" pitchFamily="34" charset="0"/>
              </a:rPr>
              <a:t>peak</a:t>
            </a:r>
            <a:r>
              <a:rPr lang="en-US" sz="2400" b="1" dirty="0">
                <a:cs typeface="Arial" pitchFamily="34" charset="0"/>
              </a:rPr>
              <a:t>, </a:t>
            </a:r>
            <a:r>
              <a:rPr lang="en-US" sz="2400" b="1" dirty="0">
                <a:cs typeface="Arial" pitchFamily="34" charset="0"/>
                <a:sym typeface="Symbol" pitchFamily="18" charset="2"/>
              </a:rPr>
              <a:t></a:t>
            </a:r>
            <a:r>
              <a:rPr lang="en-US" sz="2400" b="1" dirty="0">
                <a:cs typeface="Arial" pitchFamily="34" charset="0"/>
              </a:rPr>
              <a:t> and </a:t>
            </a:r>
            <a:r>
              <a:rPr lang="en-US" sz="2400" b="1" dirty="0">
                <a:cs typeface="Arial" pitchFamily="34" charset="0"/>
                <a:sym typeface="Symbol" pitchFamily="18" charset="2"/>
              </a:rPr>
              <a:t></a:t>
            </a:r>
            <a:r>
              <a:rPr lang="en-US" sz="2400" b="1" dirty="0">
                <a:cs typeface="Arial" pitchFamily="34" charset="0"/>
              </a:rPr>
              <a:t> </a:t>
            </a:r>
            <a:endParaRPr lang="en-US" sz="2400" b="1" dirty="0" smtClean="0">
              <a:cs typeface="Arial" pitchFamily="34" charset="0"/>
            </a:endParaRPr>
          </a:p>
          <a:p>
            <a:r>
              <a:rPr lang="en-US" sz="2400" b="1" dirty="0" smtClean="0">
                <a:cs typeface="Arial" pitchFamily="34" charset="0"/>
                <a:sym typeface="Symbol"/>
              </a:rPr>
              <a:t>               </a:t>
            </a:r>
            <a:r>
              <a:rPr lang="en-US" sz="2400" b="1" dirty="0" smtClean="0">
                <a:cs typeface="Arial" pitchFamily="34" charset="0"/>
              </a:rPr>
              <a:t> </a:t>
            </a:r>
          </a:p>
          <a:p>
            <a:r>
              <a:rPr lang="en-US" sz="2400" b="1" dirty="0" smtClean="0">
                <a:cs typeface="Arial" pitchFamily="34" charset="0"/>
              </a:rPr>
              <a:t>last </a:t>
            </a:r>
            <a:r>
              <a:rPr lang="en-US" sz="2400" b="1" dirty="0">
                <a:cs typeface="Arial" pitchFamily="34" charset="0"/>
              </a:rPr>
              <a:t>spectrum - hardest </a:t>
            </a:r>
          </a:p>
          <a:p>
            <a:endParaRPr lang="en-US" sz="2200" b="1" dirty="0">
              <a:cs typeface="Arial" pitchFamily="34" charset="0"/>
            </a:endParaRPr>
          </a:p>
        </p:txBody>
      </p:sp>
      <p:graphicFrame>
        <p:nvGraphicFramePr>
          <p:cNvPr id="3" name="Group 1721"/>
          <p:cNvGraphicFramePr>
            <a:graphicFrameLocks noGrp="1"/>
          </p:cNvGraphicFramePr>
          <p:nvPr/>
        </p:nvGraphicFramePr>
        <p:xfrm>
          <a:off x="142875" y="2827338"/>
          <a:ext cx="5715040" cy="3887789"/>
        </p:xfrm>
        <a:graphic>
          <a:graphicData uri="http://schemas.openxmlformats.org/drawingml/2006/table">
            <a:tbl>
              <a:tblPr/>
              <a:tblGrid>
                <a:gridCol w="1000132"/>
                <a:gridCol w="642942"/>
                <a:gridCol w="1428760"/>
                <a:gridCol w="1500198"/>
                <a:gridCol w="1143008"/>
              </a:tblGrid>
              <a:tr h="792163">
                <a:tc gridSpan="5">
                  <a:txBody>
                    <a:bodyPr/>
                    <a:lstStyle/>
                    <a:p>
                      <a:pPr marL="0" marR="0" lvl="0" indent="0" algn="ctr" defTabSz="1701800" rtl="0" eaLnBrk="1" fontAlgn="base" latinLnBrk="0" hangingPunct="1">
                        <a:lnSpc>
                          <a:spcPct val="100000"/>
                        </a:lnSpc>
                        <a:spcBef>
                          <a:spcPts val="0"/>
                        </a:spcBef>
                        <a:spcAft>
                          <a:spcPct val="0"/>
                        </a:spcAft>
                        <a:buClrTx/>
                        <a:buSzTx/>
                        <a:buFontTx/>
                        <a:buNone/>
                        <a:tabLst/>
                      </a:pPr>
                      <a:r>
                        <a:rPr kumimoji="0" lang="en-US" sz="2200" b="1" i="1" u="none" strike="noStrike" cap="none" normalizeH="0" baseline="0" dirty="0" smtClean="0">
                          <a:ln>
                            <a:noFill/>
                          </a:ln>
                          <a:solidFill>
                            <a:srgbClr val="FFFF99"/>
                          </a:solidFill>
                          <a:effectLst/>
                          <a:latin typeface="Times New Roman" pitchFamily="18" charset="0"/>
                        </a:rPr>
                        <a:t>GRB940921and GRB930506 </a:t>
                      </a:r>
                    </a:p>
                    <a:p>
                      <a:pPr marL="0" marR="0" lvl="0" indent="0" algn="ctr" defTabSz="1701800" rtl="0" eaLnBrk="1" fontAlgn="base" latinLnBrk="0" hangingPunct="1">
                        <a:lnSpc>
                          <a:spcPct val="100000"/>
                        </a:lnSpc>
                        <a:spcBef>
                          <a:spcPts val="0"/>
                        </a:spcBef>
                        <a:spcAft>
                          <a:spcPct val="0"/>
                        </a:spcAft>
                        <a:buClrTx/>
                        <a:buSzTx/>
                        <a:buFontTx/>
                        <a:buNone/>
                        <a:tabLst/>
                      </a:pPr>
                      <a:r>
                        <a:rPr kumimoji="0" lang="en-US" sz="2200" b="1" i="1" u="none" strike="noStrike" cap="none" normalizeH="0" baseline="0" dirty="0" smtClean="0">
                          <a:ln>
                            <a:noFill/>
                          </a:ln>
                          <a:solidFill>
                            <a:srgbClr val="FFFF99"/>
                          </a:solidFill>
                          <a:effectLst/>
                          <a:latin typeface="Times New Roman" pitchFamily="18" charset="0"/>
                        </a:rPr>
                        <a:t>spectral properties evolution.</a:t>
                      </a:r>
                      <a:endParaRPr kumimoji="0" lang="ru-RU" sz="2200" b="1" i="1" u="none" strike="noStrike" cap="none" normalizeH="0" baseline="0" dirty="0" smtClean="0">
                        <a:ln>
                          <a:noFill/>
                        </a:ln>
                        <a:solidFill>
                          <a:srgbClr val="FFFF99"/>
                        </a:solidFill>
                        <a:effectLst/>
                        <a:latin typeface="Times New Roman" pitchFamily="18" charset="0"/>
                      </a:endParaRPr>
                    </a:p>
                  </a:txBody>
                  <a:tcPr marL="0" marR="0" marT="0" marB="0" anchor="ctr" horzOverflow="overflow">
                    <a:lnL cap="flat">
                      <a:noFill/>
                    </a:lnL>
                    <a:lnR cap="flat">
                      <a:noFill/>
                    </a:lnR>
                    <a:lnT cap="flat">
                      <a:noFill/>
                    </a:lnT>
                    <a:lnB w="38100" cap="flat" cmpd="sng" algn="ctr">
                      <a:solidFill>
                        <a:srgbClr val="FFFF99"/>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92163">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smtClean="0">
                          <a:ln>
                            <a:noFill/>
                          </a:ln>
                          <a:solidFill>
                            <a:srgbClr val="FFFF99"/>
                          </a:solidFill>
                          <a:effectLst/>
                          <a:latin typeface="Arial" pitchFamily="34" charset="0"/>
                        </a:rPr>
                        <a:t>GRB</a:t>
                      </a:r>
                      <a:endParaRPr kumimoji="0" lang="ru-RU" sz="2100" b="1" i="1" u="none" strike="noStrike" cap="none" normalizeH="0" baseline="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smtClean="0">
                          <a:ln>
                            <a:noFill/>
                          </a:ln>
                          <a:solidFill>
                            <a:srgbClr val="FFFF99"/>
                          </a:solidFill>
                          <a:effectLst/>
                          <a:latin typeface="Arial" pitchFamily="34" charset="0"/>
                        </a:rPr>
                        <a:t>t, s</a:t>
                      </a:r>
                      <a:endParaRPr kumimoji="0" lang="ru-RU" sz="2100" b="1" i="1" u="none" strike="noStrike" cap="none" normalizeH="0" baseline="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sym typeface="Symbol" pitchFamily="18" charset="2"/>
                        </a:rPr>
                        <a:t></a:t>
                      </a:r>
                      <a:endParaRPr kumimoji="0" lang="ru-RU" sz="2100" b="1" i="1" u="none" strike="noStrike" cap="none" normalizeH="0" baseline="0" dirty="0" smtClean="0">
                        <a:ln>
                          <a:noFill/>
                        </a:ln>
                        <a:solidFill>
                          <a:srgbClr val="FFFF99"/>
                        </a:solidFill>
                        <a:effectLst/>
                        <a:latin typeface="Arial" pitchFamily="34" charset="0"/>
                        <a:sym typeface="Symbol" pitchFamily="18" charset="2"/>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smtClean="0">
                          <a:ln>
                            <a:noFill/>
                          </a:ln>
                          <a:solidFill>
                            <a:srgbClr val="FFFF99"/>
                          </a:solidFill>
                          <a:effectLst/>
                          <a:latin typeface="Arial" pitchFamily="34" charset="0"/>
                          <a:sym typeface="Symbol" pitchFamily="18" charset="2"/>
                        </a:rPr>
                        <a:t></a:t>
                      </a:r>
                      <a:endParaRPr kumimoji="0" lang="ru-RU" sz="2100" b="1" i="1" u="none" strike="noStrike" cap="none" normalizeH="0" baseline="0" smtClean="0">
                        <a:ln>
                          <a:noFill/>
                        </a:ln>
                        <a:solidFill>
                          <a:srgbClr val="FFFF99"/>
                        </a:solidFill>
                        <a:effectLst/>
                        <a:latin typeface="Arial" pitchFamily="34" charset="0"/>
                        <a:sym typeface="Symbol" pitchFamily="18" charset="2"/>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smtClean="0">
                          <a:ln>
                            <a:noFill/>
                          </a:ln>
                          <a:solidFill>
                            <a:srgbClr val="FFFF99"/>
                          </a:solidFill>
                          <a:effectLst/>
                          <a:latin typeface="Arial" pitchFamily="34" charset="0"/>
                        </a:rPr>
                        <a:t>E</a:t>
                      </a:r>
                      <a:r>
                        <a:rPr kumimoji="0" lang="es-MX" sz="2100" b="1" i="1" u="none" strike="noStrike" cap="none" normalizeH="0" baseline="-25000" smtClean="0">
                          <a:ln>
                            <a:noFill/>
                          </a:ln>
                          <a:solidFill>
                            <a:srgbClr val="FFFF99"/>
                          </a:solidFill>
                          <a:effectLst/>
                          <a:latin typeface="Arial" pitchFamily="34" charset="0"/>
                        </a:rPr>
                        <a:t>peak</a:t>
                      </a:r>
                      <a:r>
                        <a:rPr kumimoji="0" lang="es-MX" sz="2100" b="1" i="1" u="none" strike="noStrike" cap="none" normalizeH="0" baseline="0" smtClean="0">
                          <a:ln>
                            <a:noFill/>
                          </a:ln>
                          <a:solidFill>
                            <a:srgbClr val="FFFF99"/>
                          </a:solidFill>
                          <a:effectLst/>
                          <a:latin typeface="Arial" pitchFamily="34" charset="0"/>
                        </a:rPr>
                        <a:t>, keV</a:t>
                      </a:r>
                      <a:endParaRPr kumimoji="0" lang="ru-RU" sz="2100" b="1" i="1" u="none" strike="noStrike" cap="none" normalizeH="0" baseline="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r>
              <a:tr h="935038">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940921</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typical</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3-7</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7-23</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-1.01±0.03</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-1.11±0.01</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ru-RU" sz="2100" b="1" i="1" u="none" strike="noStrike" cap="none" normalizeH="0" baseline="0" dirty="0" smtClean="0">
                          <a:ln>
                            <a:noFill/>
                          </a:ln>
                          <a:solidFill>
                            <a:srgbClr val="FFFF99"/>
                          </a:solidFill>
                          <a:effectLst/>
                          <a:latin typeface="Arial" pitchFamily="34" charset="0"/>
                        </a:rPr>
                        <a:t>-2.</a:t>
                      </a:r>
                      <a:r>
                        <a:rPr kumimoji="0" lang="en-US" sz="2100" b="1" i="1" u="none" strike="noStrike" cap="none" normalizeH="0" baseline="0" dirty="0" smtClean="0">
                          <a:ln>
                            <a:noFill/>
                          </a:ln>
                          <a:solidFill>
                            <a:srgbClr val="FFFF99"/>
                          </a:solidFill>
                          <a:effectLst/>
                          <a:latin typeface="Arial" pitchFamily="34" charset="0"/>
                        </a:rPr>
                        <a:t>24</a:t>
                      </a:r>
                      <a:r>
                        <a:rPr kumimoji="0" lang="ru-RU" sz="2100" b="1" i="1" u="none" strike="noStrike" cap="none" normalizeH="0" baseline="0" dirty="0" smtClean="0">
                          <a:ln>
                            <a:noFill/>
                          </a:ln>
                          <a:solidFill>
                            <a:srgbClr val="FFFF99"/>
                          </a:solidFill>
                          <a:effectLst/>
                          <a:latin typeface="Arial" pitchFamily="34" charset="0"/>
                        </a:rPr>
                        <a:t>±0.0</a:t>
                      </a:r>
                      <a:r>
                        <a:rPr kumimoji="0" lang="en-US" sz="2100" b="1" i="1" u="none" strike="noStrike" cap="none" normalizeH="0" baseline="0" dirty="0" smtClean="0">
                          <a:ln>
                            <a:noFill/>
                          </a:ln>
                          <a:solidFill>
                            <a:srgbClr val="FFFF99"/>
                          </a:solidFill>
                          <a:effectLst/>
                          <a:latin typeface="Arial" pitchFamily="34" charset="0"/>
                        </a:rPr>
                        <a:t>8</a:t>
                      </a:r>
                      <a:endParaRPr kumimoji="0" lang="ru-RU" sz="2100" b="1" i="1" u="none" strike="noStrike" cap="none" normalizeH="0" baseline="0" dirty="0" smtClean="0">
                        <a:ln>
                          <a:noFill/>
                        </a:ln>
                        <a:solidFill>
                          <a:srgbClr val="FFFF99"/>
                        </a:solidFill>
                        <a:effectLst/>
                        <a:latin typeface="Arial" pitchFamily="34" charset="0"/>
                      </a:endParaRPr>
                    </a:p>
                    <a:p>
                      <a:pPr marL="0" marR="0" lvl="0" indent="0" algn="ctr" defTabSz="1701800" rtl="0" eaLnBrk="1" fontAlgn="base" latinLnBrk="0" hangingPunct="1">
                        <a:lnSpc>
                          <a:spcPct val="100000"/>
                        </a:lnSpc>
                        <a:spcBef>
                          <a:spcPct val="20000"/>
                        </a:spcBef>
                        <a:spcAft>
                          <a:spcPct val="0"/>
                        </a:spcAft>
                        <a:buClrTx/>
                        <a:buSzTx/>
                        <a:buFontTx/>
                        <a:buNone/>
                        <a:tabLst/>
                      </a:pPr>
                      <a:r>
                        <a:rPr kumimoji="0" lang="ru-RU" sz="2100" b="1" i="1" u="none" strike="noStrike" cap="none" normalizeH="0" baseline="0" dirty="0" smtClean="0">
                          <a:ln>
                            <a:noFill/>
                          </a:ln>
                          <a:solidFill>
                            <a:srgbClr val="FFFF99"/>
                          </a:solidFill>
                          <a:effectLst/>
                          <a:latin typeface="Arial" pitchFamily="34" charset="0"/>
                        </a:rPr>
                        <a:t>-2.</a:t>
                      </a:r>
                      <a:r>
                        <a:rPr kumimoji="0" lang="en-US" sz="2100" b="1" i="1" u="none" strike="noStrike" cap="none" normalizeH="0" baseline="0" dirty="0" smtClean="0">
                          <a:ln>
                            <a:noFill/>
                          </a:ln>
                          <a:solidFill>
                            <a:srgbClr val="FFFF99"/>
                          </a:solidFill>
                          <a:effectLst/>
                          <a:latin typeface="Arial" pitchFamily="34" charset="0"/>
                        </a:rPr>
                        <a:t>66</a:t>
                      </a:r>
                      <a:r>
                        <a:rPr kumimoji="0" lang="ru-RU" sz="2100" b="1" i="1" u="none" strike="noStrike" cap="none" normalizeH="0" baseline="0" dirty="0" smtClean="0">
                          <a:ln>
                            <a:noFill/>
                          </a:ln>
                          <a:solidFill>
                            <a:srgbClr val="FFFF99"/>
                          </a:solidFill>
                          <a:effectLst/>
                          <a:latin typeface="Arial" pitchFamily="34" charset="0"/>
                        </a:rPr>
                        <a:t>±</a:t>
                      </a:r>
                      <a:r>
                        <a:rPr kumimoji="0" lang="en-US" sz="2100" b="1" i="1" u="none" strike="noStrike" cap="none" normalizeH="0" baseline="0" dirty="0" smtClean="0">
                          <a:ln>
                            <a:noFill/>
                          </a:ln>
                          <a:solidFill>
                            <a:srgbClr val="FFFF99"/>
                          </a:solidFill>
                          <a:effectLst/>
                          <a:latin typeface="Arial" pitchFamily="34" charset="0"/>
                        </a:rPr>
                        <a:t>0</a:t>
                      </a:r>
                      <a:r>
                        <a:rPr kumimoji="0" lang="ru-RU" sz="2100" b="1" i="1" u="none" strike="noStrike" cap="none" normalizeH="0" baseline="0" dirty="0" smtClean="0">
                          <a:ln>
                            <a:noFill/>
                          </a:ln>
                          <a:solidFill>
                            <a:srgbClr val="FFFF99"/>
                          </a:solidFill>
                          <a:effectLst/>
                          <a:latin typeface="Arial" pitchFamily="34" charset="0"/>
                        </a:rPr>
                        <a:t>.</a:t>
                      </a:r>
                      <a:r>
                        <a:rPr kumimoji="0" lang="en-US" sz="2100" b="1" i="1" u="none" strike="noStrike" cap="none" normalizeH="0" baseline="0" dirty="0" smtClean="0">
                          <a:ln>
                            <a:noFill/>
                          </a:ln>
                          <a:solidFill>
                            <a:srgbClr val="FFFF99"/>
                          </a:solidFill>
                          <a:effectLst/>
                          <a:latin typeface="Arial" pitchFamily="34" charset="0"/>
                        </a:rPr>
                        <a:t>12</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814</a:t>
                      </a:r>
                      <a:r>
                        <a:rPr kumimoji="0" lang="ru-RU" sz="2100" b="1" i="1" u="none" strike="noStrike" cap="none" normalizeH="0" baseline="0" dirty="0" smtClean="0">
                          <a:ln>
                            <a:noFill/>
                          </a:ln>
                          <a:solidFill>
                            <a:srgbClr val="FFFF99"/>
                          </a:solidFill>
                          <a:effectLst/>
                          <a:latin typeface="Arial" pitchFamily="34" charset="0"/>
                        </a:rPr>
                        <a:t>±</a:t>
                      </a:r>
                      <a:r>
                        <a:rPr kumimoji="0" lang="en-US" sz="2100" b="1" i="1" u="none" strike="noStrike" cap="none" normalizeH="0" baseline="0" dirty="0" smtClean="0">
                          <a:ln>
                            <a:noFill/>
                          </a:ln>
                          <a:solidFill>
                            <a:srgbClr val="FFFF99"/>
                          </a:solidFill>
                          <a:effectLst/>
                          <a:latin typeface="Arial" pitchFamily="34" charset="0"/>
                        </a:rPr>
                        <a:t>71</a:t>
                      </a:r>
                      <a:endParaRPr kumimoji="0" lang="ru-RU" sz="2100" b="1" i="1" u="none" strike="noStrike" cap="none" normalizeH="0" baseline="0" dirty="0" smtClean="0">
                        <a:ln>
                          <a:noFill/>
                        </a:ln>
                        <a:solidFill>
                          <a:srgbClr val="FFFF99"/>
                        </a:solidFill>
                        <a:effectLst/>
                        <a:latin typeface="Arial" pitchFamily="34" charset="0"/>
                      </a:endParaRP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732</a:t>
                      </a:r>
                      <a:r>
                        <a:rPr kumimoji="0" lang="ru-RU" sz="2100" b="1" i="1" u="none" strike="noStrike" cap="none" normalizeH="0" baseline="0" dirty="0" smtClean="0">
                          <a:ln>
                            <a:noFill/>
                          </a:ln>
                          <a:solidFill>
                            <a:srgbClr val="FFFF99"/>
                          </a:solidFill>
                          <a:effectLst/>
                          <a:latin typeface="Arial" pitchFamily="34" charset="0"/>
                        </a:rPr>
                        <a:t>±</a:t>
                      </a:r>
                      <a:r>
                        <a:rPr kumimoji="0" lang="en-US" sz="2100" b="1" i="1" u="none" strike="noStrike" cap="none" normalizeH="0" baseline="0" dirty="0" smtClean="0">
                          <a:ln>
                            <a:noFill/>
                          </a:ln>
                          <a:solidFill>
                            <a:srgbClr val="FFFF99"/>
                          </a:solidFill>
                          <a:effectLst/>
                          <a:latin typeface="Arial" pitchFamily="34" charset="0"/>
                        </a:rPr>
                        <a:t>30</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r>
              <a:tr h="1368425">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smtClean="0">
                          <a:ln>
                            <a:noFill/>
                          </a:ln>
                          <a:solidFill>
                            <a:srgbClr val="FFFF99"/>
                          </a:solidFill>
                          <a:effectLst/>
                          <a:latin typeface="Arial" pitchFamily="34" charset="0"/>
                        </a:rPr>
                        <a:t>930506</a:t>
                      </a:r>
                      <a:r>
                        <a:rPr kumimoji="0" lang="ru-RU" sz="2100" b="1" i="1" u="none" strike="noStrike" cap="none" normalizeH="0" baseline="0" smtClean="0">
                          <a:ln>
                            <a:noFill/>
                          </a:ln>
                          <a:solidFill>
                            <a:srgbClr val="FFFF99"/>
                          </a:solidFill>
                          <a:effectLst/>
                          <a:latin typeface="Arial" pitchFamily="34" charset="0"/>
                        </a:rPr>
                        <a:t> </a:t>
                      </a: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1-3</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3-7</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7-23</a:t>
                      </a:r>
                      <a:r>
                        <a:rPr kumimoji="0" lang="ru-RU" sz="2100" b="1" i="1" u="none" strike="noStrike" cap="none" normalizeH="0" baseline="0" dirty="0" smtClean="0">
                          <a:ln>
                            <a:noFill/>
                          </a:ln>
                          <a:solidFill>
                            <a:srgbClr val="FFFF99"/>
                          </a:solidFill>
                          <a:effectLst/>
                          <a:latin typeface="Arial" pitchFamily="34" charset="0"/>
                        </a:rPr>
                        <a:t> </a:t>
                      </a: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-1.06±0.04</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-0.89±0.01</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-1.24±0.01</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-1.90±0.06</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-1.84±0.02</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-1.82±0.01</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540±58</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s-MX" sz="2100" b="1" i="1" u="none" strike="noStrike" cap="none" normalizeH="0" baseline="0" dirty="0" smtClean="0">
                          <a:ln>
                            <a:noFill/>
                          </a:ln>
                          <a:solidFill>
                            <a:srgbClr val="FFFF99"/>
                          </a:solidFill>
                          <a:effectLst/>
                          <a:latin typeface="Arial" pitchFamily="34" charset="0"/>
                        </a:rPr>
                        <a:t>1064±38</a:t>
                      </a:r>
                    </a:p>
                    <a:p>
                      <a:pPr marL="0" marR="0" lvl="0" indent="0" algn="ctr" defTabSz="1701800" rtl="0" eaLnBrk="1" fontAlgn="base" latinLnBrk="0" hangingPunct="1">
                        <a:lnSpc>
                          <a:spcPct val="100000"/>
                        </a:lnSpc>
                        <a:spcBef>
                          <a:spcPct val="20000"/>
                        </a:spcBef>
                        <a:spcAft>
                          <a:spcPct val="0"/>
                        </a:spcAft>
                        <a:buClrTx/>
                        <a:buSzTx/>
                        <a:buFontTx/>
                        <a:buNone/>
                        <a:tabLst/>
                      </a:pPr>
                      <a:r>
                        <a:rPr kumimoji="0" lang="en-US" sz="2100" b="1" i="1" u="none" strike="noStrike" cap="none" normalizeH="0" baseline="0" dirty="0" smtClean="0">
                          <a:ln>
                            <a:noFill/>
                          </a:ln>
                          <a:solidFill>
                            <a:srgbClr val="FFFF99"/>
                          </a:solidFill>
                          <a:effectLst/>
                          <a:latin typeface="Arial" pitchFamily="34" charset="0"/>
                        </a:rPr>
                        <a:t>850±32</a:t>
                      </a:r>
                      <a:endParaRPr kumimoji="0" lang="ru-RU" sz="2100" b="1" i="1" u="none" strike="noStrike" cap="none" normalizeH="0" baseline="0" dirty="0" smtClean="0">
                        <a:ln>
                          <a:noFill/>
                        </a:ln>
                        <a:solidFill>
                          <a:srgbClr val="FFFF99"/>
                        </a:solidFill>
                        <a:effectLst/>
                        <a:latin typeface="Arial" pitchFamily="34" charset="0"/>
                      </a:endParaRPr>
                    </a:p>
                  </a:txBody>
                  <a:tcPr marL="0" marR="0" marT="0" marB="0" anchor="ctr" horzOverflow="overflow">
                    <a:lnL w="38100" cap="flat" cmpd="sng" algn="ctr">
                      <a:solidFill>
                        <a:srgbClr val="FFFF99"/>
                      </a:solidFill>
                      <a:prstDash val="solid"/>
                      <a:round/>
                      <a:headEnd type="none" w="med" len="med"/>
                      <a:tailEnd type="none" w="med" len="med"/>
                    </a:lnL>
                    <a:lnR w="38100" cap="flat" cmpd="sng" algn="ctr">
                      <a:solidFill>
                        <a:srgbClr val="FFFF99"/>
                      </a:solidFill>
                      <a:prstDash val="solid"/>
                      <a:round/>
                      <a:headEnd type="none" w="med" len="med"/>
                      <a:tailEnd type="none" w="med" len="med"/>
                    </a:lnR>
                    <a:lnT w="38100" cap="flat" cmpd="sng" algn="ctr">
                      <a:solidFill>
                        <a:srgbClr val="FFFF99"/>
                      </a:solidFill>
                      <a:prstDash val="solid"/>
                      <a:round/>
                      <a:headEnd type="none" w="med" len="med"/>
                      <a:tailEnd type="none" w="med" len="med"/>
                    </a:lnT>
                    <a:lnB w="38100" cap="flat" cmpd="sng" algn="ctr">
                      <a:solidFill>
                        <a:srgbClr val="FFFF99"/>
                      </a:solidFill>
                      <a:prstDash val="solid"/>
                      <a:round/>
                      <a:headEnd type="none" w="med" len="med"/>
                      <a:tailEnd type="none" w="med" len="med"/>
                    </a:lnB>
                    <a:lnTlToBr>
                      <a:noFill/>
                    </a:lnTlToBr>
                    <a:lnBlToTr>
                      <a:noFill/>
                    </a:lnBlToTr>
                    <a:noFill/>
                  </a:tcPr>
                </a:tc>
              </a:tr>
            </a:tbl>
          </a:graphicData>
        </a:graphic>
      </p:graphicFrame>
      <p:pic>
        <p:nvPicPr>
          <p:cNvPr id="22558" name="Picture 1"/>
          <p:cNvPicPr>
            <a:picLocks noChangeAspect="1" noChangeArrowheads="1"/>
          </p:cNvPicPr>
          <p:nvPr/>
        </p:nvPicPr>
        <p:blipFill>
          <a:blip r:embed="rId2" cstate="print"/>
          <a:srcRect l="1366" r="5582"/>
          <a:stretch>
            <a:fillRect/>
          </a:stretch>
        </p:blipFill>
        <p:spPr bwMode="auto">
          <a:xfrm>
            <a:off x="5500688" y="0"/>
            <a:ext cx="3571875" cy="3429000"/>
          </a:xfrm>
          <a:prstGeom prst="rect">
            <a:avLst/>
          </a:prstGeom>
          <a:noFill/>
          <a:ln w="9525">
            <a:noFill/>
            <a:miter lim="800000"/>
            <a:headEnd/>
            <a:tailEnd/>
          </a:ln>
        </p:spPr>
      </p:pic>
      <p:sp>
        <p:nvSpPr>
          <p:cNvPr id="22559" name="TextBox 4"/>
          <p:cNvSpPr txBox="1">
            <a:spLocks noChangeArrowheads="1"/>
          </p:cNvSpPr>
          <p:nvPr/>
        </p:nvSpPr>
        <p:spPr bwMode="auto">
          <a:xfrm>
            <a:off x="6072188" y="3571876"/>
            <a:ext cx="3071812" cy="4278094"/>
          </a:xfrm>
          <a:prstGeom prst="rect">
            <a:avLst/>
          </a:prstGeom>
          <a:noFill/>
          <a:ln w="9525">
            <a:noFill/>
            <a:miter lim="800000"/>
            <a:headEnd/>
            <a:tailEnd/>
          </a:ln>
        </p:spPr>
        <p:txBody>
          <a:bodyPr>
            <a:spAutoFit/>
          </a:bodyPr>
          <a:lstStyle/>
          <a:p>
            <a:r>
              <a:rPr lang="en-US" sz="2400" b="1" dirty="0" smtClean="0">
                <a:cs typeface="Arial" pitchFamily="34" charset="0"/>
              </a:rPr>
              <a:t>spectra </a:t>
            </a:r>
            <a:r>
              <a:rPr lang="en-US" sz="2400" b="1" dirty="0">
                <a:cs typeface="Arial" pitchFamily="34" charset="0"/>
              </a:rPr>
              <a:t>of all </a:t>
            </a:r>
            <a:r>
              <a:rPr lang="en-US" sz="2400" b="1" dirty="0" smtClean="0">
                <a:cs typeface="Arial" pitchFamily="34" charset="0"/>
              </a:rPr>
              <a:t>GRB with presence of additional high energy component </a:t>
            </a:r>
          </a:p>
          <a:p>
            <a:pPr algn="ctr"/>
            <a:r>
              <a:rPr lang="en-US" sz="3600" b="1" dirty="0" smtClean="0">
                <a:cs typeface="Arial" pitchFamily="34" charset="0"/>
                <a:sym typeface="Symbol"/>
              </a:rPr>
              <a:t></a:t>
            </a:r>
          </a:p>
          <a:p>
            <a:pPr algn="r"/>
            <a:r>
              <a:rPr lang="en-US" sz="2400" b="1" dirty="0" smtClean="0">
                <a:cs typeface="Arial" pitchFamily="34" charset="0"/>
              </a:rPr>
              <a:t>hard to soft evolution is absent or weakly</a:t>
            </a:r>
            <a:r>
              <a:rPr lang="ru-RU" sz="2400" dirty="0" smtClean="0">
                <a:cs typeface="Arial" pitchFamily="34" charset="0"/>
              </a:rPr>
              <a:t> </a:t>
            </a:r>
            <a:r>
              <a:rPr lang="en-US" sz="2400" b="1" dirty="0" smtClean="0">
                <a:cs typeface="Arial" pitchFamily="34" charset="0"/>
              </a:rPr>
              <a:t>defined</a:t>
            </a:r>
          </a:p>
          <a:p>
            <a:pPr algn="ctr"/>
            <a:endParaRPr lang="en-US" sz="2400" b="1" dirty="0" smtClean="0">
              <a:cs typeface="Arial" pitchFamily="34" charset="0"/>
            </a:endParaRPr>
          </a:p>
          <a:p>
            <a:r>
              <a:rPr lang="en-US" sz="2200" b="1" dirty="0" smtClean="0">
                <a:cs typeface="Arial" pitchFamily="34" charset="0"/>
              </a:rPr>
              <a:t> </a:t>
            </a:r>
            <a:endParaRPr lang="ru-RU" sz="2200" dirty="0">
              <a:cs typeface="Arial" pitchFamily="34" charset="0"/>
            </a:endParaRPr>
          </a:p>
          <a:p>
            <a:endParaRPr lang="ru-RU" sz="2200" dirty="0">
              <a:cs typeface="Arial" pitchFamily="34" charset="0"/>
            </a:endParaRPr>
          </a:p>
        </p:txBody>
      </p:sp>
      <p:sp>
        <p:nvSpPr>
          <p:cNvPr id="6" name="TextBox 5"/>
          <p:cNvSpPr txBox="1"/>
          <p:nvPr/>
        </p:nvSpPr>
        <p:spPr>
          <a:xfrm>
            <a:off x="6143636" y="5143512"/>
            <a:ext cx="2357454" cy="830997"/>
          </a:xfrm>
          <a:prstGeom prst="rect">
            <a:avLst/>
          </a:prstGeom>
          <a:noFill/>
        </p:spPr>
        <p:txBody>
          <a:bodyPr wrap="square" rtlCol="0">
            <a:spAutoFit/>
          </a:bodyPr>
          <a:lstStyle/>
          <a:p>
            <a:r>
              <a:rPr lang="en-US" sz="4800" dirty="0" smtClean="0">
                <a:solidFill>
                  <a:srgbClr val="FFCCCC"/>
                </a:solidFill>
                <a:sym typeface="Symbol"/>
              </a:rPr>
              <a:t>?</a:t>
            </a:r>
            <a:r>
              <a:rPr lang="ru-RU" sz="4800" dirty="0" smtClean="0">
                <a:solidFill>
                  <a:srgbClr val="FFCCCC"/>
                </a:solidFill>
                <a:sym typeface="Symbol"/>
              </a:rPr>
              <a:t></a:t>
            </a:r>
            <a:r>
              <a:rPr lang="en-US" sz="4800" dirty="0" smtClean="0">
                <a:solidFill>
                  <a:srgbClr val="FFCCCC"/>
                </a:solidFill>
                <a:sym typeface="Symbol"/>
              </a:rPr>
              <a:t>?</a:t>
            </a:r>
            <a:endParaRPr lang="ru-RU" sz="4800" dirty="0">
              <a:solidFill>
                <a:srgbClr val="FFCC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0" y="0"/>
            <a:ext cx="9144000" cy="7478970"/>
          </a:xfrm>
          <a:prstGeom prst="rect">
            <a:avLst/>
          </a:prstGeom>
          <a:noFill/>
          <a:ln w="9525">
            <a:noFill/>
            <a:miter lim="800000"/>
            <a:headEnd/>
            <a:tailEnd/>
          </a:ln>
        </p:spPr>
        <p:txBody>
          <a:bodyPr>
            <a:spAutoFit/>
          </a:bodyPr>
          <a:lstStyle/>
          <a:p>
            <a:pPr>
              <a:defRPr/>
            </a:pPr>
            <a:r>
              <a:rPr lang="en-US" sz="2400" b="1" i="1" u="sng" spc="-20" dirty="0">
                <a:cs typeface="Arial" pitchFamily="34" charset="0"/>
              </a:rPr>
              <a:t>GRB WITH HIGH ENERGY TAILS ON </a:t>
            </a:r>
            <a:r>
              <a:rPr lang="en-US" sz="2400" b="1" i="1" u="sng" spc="-20" dirty="0" smtClean="0">
                <a:cs typeface="Arial" pitchFamily="34" charset="0"/>
              </a:rPr>
              <a:t>AVS-F/CORONAS-F DATA</a:t>
            </a:r>
            <a:r>
              <a:rPr lang="ru-RU" sz="1000" b="1" i="1" dirty="0">
                <a:cs typeface="Arial" pitchFamily="34" charset="0"/>
              </a:rPr>
              <a:t>	</a:t>
            </a:r>
            <a:endParaRPr lang="en-US" sz="1000" b="1" i="1" dirty="0">
              <a:cs typeface="Arial" pitchFamily="34" charset="0"/>
            </a:endParaRPr>
          </a:p>
          <a:p>
            <a:pPr algn="just">
              <a:buFont typeface="Wingdings" pitchFamily="2" charset="2"/>
              <a:buChar char="Ø"/>
              <a:defRPr/>
            </a:pPr>
            <a:r>
              <a:rPr lang="en-US" b="1" dirty="0" smtClean="0">
                <a:cs typeface="Arial" pitchFamily="34" charset="0"/>
                <a:sym typeface="Symbol" pitchFamily="18" charset="2"/>
              </a:rPr>
              <a:t>(Similar to CGRO)</a:t>
            </a:r>
            <a:r>
              <a:rPr lang="en-US" sz="2400" b="1" dirty="0" smtClean="0">
                <a:cs typeface="Arial" pitchFamily="34" charset="0"/>
                <a:sym typeface="Symbol" pitchFamily="18" charset="2"/>
              </a:rPr>
              <a:t> </a:t>
            </a:r>
            <a:r>
              <a:rPr lang="en-US" sz="2400" b="1" dirty="0" smtClean="0">
                <a:cs typeface="Arial" pitchFamily="34" charset="0"/>
                <a:sym typeface="Symbol" pitchFamily="18" charset="2"/>
              </a:rPr>
              <a:t>some </a:t>
            </a:r>
            <a:r>
              <a:rPr lang="en-US" sz="2400" b="1" dirty="0">
                <a:cs typeface="Arial" pitchFamily="34" charset="0"/>
                <a:sym typeface="Symbol" pitchFamily="18" charset="2"/>
              </a:rPr>
              <a:t>GRB has </a:t>
            </a:r>
            <a:r>
              <a:rPr lang="en-US" sz="2400" b="1" dirty="0" smtClean="0">
                <a:cs typeface="Arial" pitchFamily="34" charset="0"/>
                <a:sym typeface="Symbol" pitchFamily="18" charset="2"/>
              </a:rPr>
              <a:t>E&gt;50 </a:t>
            </a:r>
            <a:r>
              <a:rPr lang="en-US" sz="2400" b="1" dirty="0" err="1" smtClean="0">
                <a:cs typeface="Arial" pitchFamily="34" charset="0"/>
                <a:sym typeface="Symbol" pitchFamily="18" charset="2"/>
              </a:rPr>
              <a:t>MeV</a:t>
            </a:r>
            <a:r>
              <a:rPr lang="en-US" sz="2400" b="1" dirty="0" smtClean="0">
                <a:cs typeface="Arial" pitchFamily="34" charset="0"/>
                <a:sym typeface="Symbol" pitchFamily="18" charset="2"/>
              </a:rPr>
              <a:t> (</a:t>
            </a:r>
            <a:r>
              <a:rPr lang="en-US" sz="2400" b="1" dirty="0" err="1" smtClean="0">
                <a:cs typeface="Arial" pitchFamily="34" charset="0"/>
                <a:sym typeface="Symbol" pitchFamily="18" charset="2"/>
              </a:rPr>
              <a:t>Arkhangelskaja</a:t>
            </a:r>
            <a:r>
              <a:rPr lang="en-US" sz="2400" b="1" dirty="0" smtClean="0">
                <a:cs typeface="Arial" pitchFamily="34" charset="0"/>
                <a:sym typeface="Symbol" pitchFamily="18" charset="2"/>
              </a:rPr>
              <a:t> et al, 2007,2010)</a:t>
            </a:r>
            <a:r>
              <a:rPr lang="en-US" sz="2400" b="1" dirty="0" smtClean="0">
                <a:cs typeface="Arial" pitchFamily="34" charset="0"/>
              </a:rPr>
              <a:t>.</a:t>
            </a:r>
          </a:p>
          <a:p>
            <a:pPr algn="just">
              <a:buFont typeface="Wingdings" pitchFamily="2" charset="2"/>
              <a:buChar char="Ø"/>
              <a:defRPr/>
            </a:pPr>
            <a:endParaRPr lang="en-US" sz="800" b="1" dirty="0" smtClean="0">
              <a:cs typeface="Arial" pitchFamily="34" charset="0"/>
              <a:sym typeface="Symbol" pitchFamily="18" charset="2"/>
            </a:endParaRPr>
          </a:p>
          <a:p>
            <a:pPr algn="just">
              <a:buFont typeface="Wingdings" pitchFamily="2" charset="2"/>
              <a:buChar char="Ø"/>
              <a:defRPr/>
            </a:pPr>
            <a:r>
              <a:rPr lang="en-US" sz="2400" b="1" dirty="0" smtClean="0">
                <a:solidFill>
                  <a:srgbClr val="FFFFCC"/>
                </a:solidFill>
                <a:cs typeface="Arial" pitchFamily="34" charset="0"/>
                <a:sym typeface="Symbol" pitchFamily="18" charset="2"/>
              </a:rPr>
              <a:t>different temporal profiles behavior </a:t>
            </a:r>
          </a:p>
          <a:p>
            <a:pPr algn="just">
              <a:defRPr/>
            </a:pPr>
            <a:r>
              <a:rPr lang="en-US" sz="2400" b="1" dirty="0" smtClean="0">
                <a:solidFill>
                  <a:srgbClr val="FFFFCC"/>
                </a:solidFill>
                <a:cs typeface="Arial" pitchFamily="34" charset="0"/>
                <a:sym typeface="Symbol" pitchFamily="18" charset="2"/>
              </a:rPr>
              <a:t>   of prompt emission in various energy </a:t>
            </a:r>
          </a:p>
          <a:p>
            <a:pPr algn="just">
              <a:defRPr/>
            </a:pPr>
            <a:r>
              <a:rPr lang="en-US" sz="2400" b="1" dirty="0" smtClean="0">
                <a:solidFill>
                  <a:srgbClr val="FFFFCC"/>
                </a:solidFill>
                <a:cs typeface="Arial" pitchFamily="34" charset="0"/>
                <a:sym typeface="Symbol" pitchFamily="18" charset="2"/>
              </a:rPr>
              <a:t>   bands in the region </a:t>
            </a:r>
          </a:p>
          <a:p>
            <a:pPr algn="just">
              <a:defRPr/>
            </a:pPr>
            <a:r>
              <a:rPr lang="en-US" sz="2400" b="1" dirty="0" smtClean="0">
                <a:solidFill>
                  <a:srgbClr val="FFFFCC"/>
                </a:solidFill>
                <a:cs typeface="Arial" pitchFamily="34" charset="0"/>
                <a:sym typeface="Symbol" pitchFamily="18" charset="2"/>
              </a:rPr>
              <a:t>   tens </a:t>
            </a:r>
            <a:r>
              <a:rPr lang="en-US" sz="2400" b="1" dirty="0" err="1" smtClean="0">
                <a:solidFill>
                  <a:srgbClr val="FFFFCC"/>
                </a:solidFill>
                <a:cs typeface="Arial" pitchFamily="34" charset="0"/>
                <a:sym typeface="Symbol" pitchFamily="18" charset="2"/>
              </a:rPr>
              <a:t>keV</a:t>
            </a:r>
            <a:r>
              <a:rPr lang="en-US" sz="2400" b="1" dirty="0" smtClean="0">
                <a:solidFill>
                  <a:srgbClr val="FFFFCC"/>
                </a:solidFill>
                <a:cs typeface="Arial" pitchFamily="34" charset="0"/>
                <a:sym typeface="Symbol" pitchFamily="18" charset="2"/>
              </a:rPr>
              <a:t> </a:t>
            </a:r>
            <a:r>
              <a:rPr lang="en-US" sz="2400" b="1" dirty="0" smtClean="0">
                <a:solidFill>
                  <a:srgbClr val="FFFFCC"/>
                </a:solidFill>
                <a:cs typeface="Arial" pitchFamily="34" charset="0"/>
                <a:sym typeface="Symbol"/>
              </a:rPr>
              <a:t> some </a:t>
            </a:r>
            <a:r>
              <a:rPr lang="en-US" sz="2400" b="1" dirty="0" err="1" smtClean="0">
                <a:solidFill>
                  <a:srgbClr val="FFFFCC"/>
                </a:solidFill>
                <a:cs typeface="Arial" pitchFamily="34" charset="0"/>
                <a:sym typeface="Symbol"/>
              </a:rPr>
              <a:t>MeV</a:t>
            </a:r>
            <a:r>
              <a:rPr lang="en-US" sz="2400" b="1" dirty="0" smtClean="0">
                <a:solidFill>
                  <a:srgbClr val="FFFFCC"/>
                </a:solidFill>
                <a:cs typeface="Arial" pitchFamily="34" charset="0"/>
                <a:sym typeface="Symbol"/>
              </a:rPr>
              <a:t> </a:t>
            </a:r>
          </a:p>
          <a:p>
            <a:pPr algn="just">
              <a:defRPr/>
            </a:pPr>
            <a:r>
              <a:rPr lang="en-US" sz="2400" b="1" dirty="0" smtClean="0">
                <a:solidFill>
                  <a:srgbClr val="FFFFCC"/>
                </a:solidFill>
                <a:cs typeface="Arial" pitchFamily="34" charset="0"/>
                <a:sym typeface="Symbol"/>
              </a:rPr>
              <a:t>   </a:t>
            </a:r>
            <a:r>
              <a:rPr lang="en-US" sz="2400" b="1" dirty="0" smtClean="0">
                <a:solidFill>
                  <a:srgbClr val="FFFFCC"/>
                </a:solidFill>
                <a:cs typeface="Arial" pitchFamily="34" charset="0"/>
                <a:sym typeface="Symbol" pitchFamily="18" charset="2"/>
              </a:rPr>
              <a:t>and </a:t>
            </a:r>
            <a:r>
              <a:rPr lang="en-US" sz="2400" b="1" dirty="0" smtClean="0">
                <a:solidFill>
                  <a:srgbClr val="FFFFCC"/>
                </a:solidFill>
                <a:cs typeface="Arial" pitchFamily="34" charset="0"/>
                <a:sym typeface="Symbol" pitchFamily="18" charset="2"/>
              </a:rPr>
              <a:t>with </a:t>
            </a:r>
            <a:r>
              <a:rPr lang="en-US" sz="2400" b="1" dirty="0" smtClean="0">
                <a:solidFill>
                  <a:srgbClr val="FFFFCC"/>
                </a:solidFill>
                <a:cs typeface="Arial" pitchFamily="34" charset="0"/>
                <a:sym typeface="Symbol" pitchFamily="18" charset="2"/>
              </a:rPr>
              <a:t>not coincidence of maxima</a:t>
            </a:r>
          </a:p>
          <a:p>
            <a:pPr algn="just">
              <a:defRPr/>
            </a:pPr>
            <a:endParaRPr lang="en-US" sz="800" b="1" dirty="0" smtClean="0">
              <a:cs typeface="Arial" pitchFamily="34" charset="0"/>
              <a:sym typeface="Symbol" pitchFamily="18" charset="2"/>
            </a:endParaRPr>
          </a:p>
          <a:p>
            <a:pPr algn="just">
              <a:buFont typeface="Wingdings" pitchFamily="2" charset="2"/>
              <a:buChar char="Ø"/>
              <a:defRPr/>
            </a:pPr>
            <a:r>
              <a:rPr lang="en-US" sz="2400" b="1" dirty="0" smtClean="0">
                <a:cs typeface="Arial" pitchFamily="34" charset="0"/>
                <a:sym typeface="Symbol" pitchFamily="18" charset="2"/>
              </a:rPr>
              <a:t>burst with only low </a:t>
            </a:r>
            <a:r>
              <a:rPr lang="en-US" sz="2400" b="1" dirty="0" smtClean="0">
                <a:cs typeface="Arial" pitchFamily="34" charset="0"/>
                <a:sym typeface="Symbol" pitchFamily="18" charset="2"/>
              </a:rPr>
              <a:t>energy </a:t>
            </a:r>
            <a:r>
              <a:rPr lang="en-US" sz="2400" b="1" dirty="0" smtClean="0">
                <a:cs typeface="Arial" pitchFamily="34" charset="0"/>
                <a:sym typeface="Symbol" pitchFamily="18" charset="2"/>
              </a:rPr>
              <a:t>precursors</a:t>
            </a:r>
          </a:p>
          <a:p>
            <a:pPr algn="just">
              <a:defRPr/>
            </a:pPr>
            <a:r>
              <a:rPr lang="en-US" sz="2400" b="1" dirty="0" smtClean="0">
                <a:cs typeface="Arial" pitchFamily="34" charset="0"/>
                <a:sym typeface="Symbol" pitchFamily="18" charset="2"/>
              </a:rPr>
              <a:t> </a:t>
            </a:r>
            <a:r>
              <a:rPr lang="en-US" sz="2000" b="1" dirty="0" smtClean="0">
                <a:latin typeface="Arial Narrow" pitchFamily="34" charset="0"/>
                <a:cs typeface="Arial" pitchFamily="34" charset="0"/>
                <a:sym typeface="Symbol" pitchFamily="18" charset="2"/>
              </a:rPr>
              <a:t>(up to several hundreds of </a:t>
            </a:r>
            <a:r>
              <a:rPr lang="en-US" sz="2000" b="1" dirty="0" err="1" smtClean="0">
                <a:latin typeface="Arial Narrow" pitchFamily="34" charset="0"/>
                <a:cs typeface="Arial" pitchFamily="34" charset="0"/>
                <a:sym typeface="Symbol" pitchFamily="18" charset="2"/>
              </a:rPr>
              <a:t>keV</a:t>
            </a:r>
            <a:r>
              <a:rPr lang="en-US" sz="2000" b="1" dirty="0" smtClean="0">
                <a:latin typeface="Arial Narrow" pitchFamily="34" charset="0"/>
                <a:cs typeface="Arial" pitchFamily="34" charset="0"/>
                <a:sym typeface="Symbol" pitchFamily="18" charset="2"/>
              </a:rPr>
              <a:t>)</a:t>
            </a:r>
            <a:endParaRPr lang="en-US" sz="2000" b="1" dirty="0" smtClean="0">
              <a:latin typeface="Arial Narrow" pitchFamily="34" charset="0"/>
              <a:cs typeface="Arial" pitchFamily="34" charset="0"/>
              <a:sym typeface="Symbol" pitchFamily="18" charset="2"/>
            </a:endParaRPr>
          </a:p>
          <a:p>
            <a:pPr algn="just">
              <a:buFont typeface="Wingdings" pitchFamily="2" charset="2"/>
              <a:buChar char="Ø"/>
              <a:defRPr/>
            </a:pPr>
            <a:endParaRPr lang="en-US" sz="800" b="1" dirty="0" smtClean="0">
              <a:cs typeface="Arial" pitchFamily="34" charset="0"/>
              <a:sym typeface="Symbol" pitchFamily="18" charset="2"/>
            </a:endParaRPr>
          </a:p>
          <a:p>
            <a:pPr algn="just">
              <a:buFont typeface="Wingdings" pitchFamily="2" charset="2"/>
              <a:buChar char="Ø"/>
              <a:defRPr/>
            </a:pPr>
            <a:r>
              <a:rPr lang="en-US" sz="2400" b="1" dirty="0" smtClean="0">
                <a:solidFill>
                  <a:srgbClr val="FFFFCC"/>
                </a:solidFill>
                <a:cs typeface="Arial" pitchFamily="34" charset="0"/>
                <a:sym typeface="Symbol" pitchFamily="18" charset="2"/>
              </a:rPr>
              <a:t>some GRB </a:t>
            </a:r>
            <a:r>
              <a:rPr lang="en-US" sz="2400" b="1" dirty="0" smtClean="0">
                <a:solidFill>
                  <a:srgbClr val="FFFFCC"/>
                </a:solidFill>
                <a:cs typeface="Arial" pitchFamily="34" charset="0"/>
                <a:sym typeface="Symbol"/>
              </a:rPr>
              <a:t> </a:t>
            </a:r>
            <a:r>
              <a:rPr lang="en-US" sz="2400" b="1" dirty="0" smtClean="0">
                <a:solidFill>
                  <a:srgbClr val="FFFFCC"/>
                </a:solidFill>
                <a:cs typeface="Arial" pitchFamily="34" charset="0"/>
                <a:sym typeface="Symbol" pitchFamily="18" charset="2"/>
              </a:rPr>
              <a:t>hard to soft evolution is </a:t>
            </a:r>
          </a:p>
          <a:p>
            <a:pPr algn="just">
              <a:defRPr/>
            </a:pPr>
            <a:r>
              <a:rPr lang="en-US" sz="2400" b="1" dirty="0" smtClean="0">
                <a:solidFill>
                  <a:srgbClr val="FFFFCC"/>
                </a:solidFill>
                <a:cs typeface="Arial" pitchFamily="34" charset="0"/>
                <a:sym typeface="Symbol" pitchFamily="18" charset="2"/>
              </a:rPr>
              <a:t>		     absent or weakly defined</a:t>
            </a:r>
          </a:p>
          <a:p>
            <a:pPr algn="just">
              <a:defRPr/>
            </a:pPr>
            <a:endParaRPr lang="en-US" sz="800" b="1" dirty="0" smtClean="0">
              <a:cs typeface="Arial" pitchFamily="34" charset="0"/>
              <a:sym typeface="Symbol" pitchFamily="18" charset="2"/>
            </a:endParaRPr>
          </a:p>
          <a:p>
            <a:pPr algn="just">
              <a:buFont typeface="Wingdings" pitchFamily="2" charset="2"/>
              <a:buChar char="Ø"/>
              <a:defRPr/>
            </a:pPr>
            <a:r>
              <a:rPr lang="en-US" b="1" dirty="0" smtClean="0">
                <a:cs typeface="Arial" pitchFamily="34" charset="0"/>
                <a:sym typeface="Symbol" pitchFamily="18" charset="2"/>
              </a:rPr>
              <a:t>(Similar to CGRO)</a:t>
            </a:r>
            <a:r>
              <a:rPr lang="en-US" sz="2400" b="1" dirty="0" smtClean="0">
                <a:cs typeface="Arial" pitchFamily="34" charset="0"/>
                <a:sym typeface="Symbol" pitchFamily="18" charset="2"/>
              </a:rPr>
              <a:t> some GRB </a:t>
            </a:r>
            <a:r>
              <a:rPr lang="en-US" sz="2400" b="1" dirty="0" smtClean="0">
                <a:cs typeface="Arial" pitchFamily="34" charset="0"/>
                <a:sym typeface="Symbol"/>
              </a:rPr>
              <a:t> </a:t>
            </a:r>
            <a:r>
              <a:rPr lang="en-US" sz="2400" b="1" dirty="0" smtClean="0">
                <a:cs typeface="Arial" pitchFamily="34" charset="0"/>
                <a:sym typeface="Symbol" pitchFamily="18" charset="2"/>
              </a:rPr>
              <a:t>additional HE component </a:t>
            </a:r>
          </a:p>
          <a:p>
            <a:pPr algn="just">
              <a:defRPr/>
            </a:pPr>
            <a:r>
              <a:rPr lang="en-US" sz="2400" b="1" dirty="0" smtClean="0">
                <a:cs typeface="Arial" pitchFamily="34" charset="0"/>
                <a:sym typeface="Symbol" pitchFamily="18" charset="2"/>
              </a:rPr>
              <a:t>		     in spectra</a:t>
            </a:r>
          </a:p>
          <a:p>
            <a:pPr algn="just">
              <a:defRPr/>
            </a:pPr>
            <a:endParaRPr lang="en-US" sz="2400" b="1" dirty="0" smtClean="0">
              <a:solidFill>
                <a:srgbClr val="FFFF99"/>
              </a:solidFill>
              <a:cs typeface="Arial" pitchFamily="34" charset="0"/>
              <a:sym typeface="Symbol" pitchFamily="18" charset="2"/>
            </a:endParaRPr>
          </a:p>
          <a:p>
            <a:pPr algn="just">
              <a:defRPr/>
            </a:pPr>
            <a:endParaRPr lang="es-MX" sz="2400" b="1" dirty="0">
              <a:solidFill>
                <a:srgbClr val="CCFF99"/>
              </a:solidFill>
              <a:cs typeface="Arial" pitchFamily="34" charset="0"/>
            </a:endParaRPr>
          </a:p>
          <a:p>
            <a:pPr algn="just">
              <a:lnSpc>
                <a:spcPts val="2400"/>
              </a:lnSpc>
              <a:defRPr/>
            </a:pPr>
            <a:endParaRPr lang="es-MX" sz="2200" b="1" dirty="0">
              <a:solidFill>
                <a:srgbClr val="99FFCC"/>
              </a:solidFill>
              <a:cs typeface="Arial" pitchFamily="34" charset="0"/>
            </a:endParaRPr>
          </a:p>
          <a:p>
            <a:pPr>
              <a:defRPr/>
            </a:pPr>
            <a:endParaRPr lang="es-MX" sz="800" b="1" dirty="0">
              <a:cs typeface="Arial" pitchFamily="34" charset="0"/>
            </a:endParaRPr>
          </a:p>
          <a:p>
            <a:pPr>
              <a:defRPr/>
            </a:pPr>
            <a:endParaRPr lang="es-MX" b="1" dirty="0">
              <a:latin typeface="Calibri" pitchFamily="34" charset="0"/>
            </a:endParaRPr>
          </a:p>
        </p:txBody>
      </p:sp>
      <p:sp>
        <p:nvSpPr>
          <p:cNvPr id="3" name="TextBox 2"/>
          <p:cNvSpPr txBox="1"/>
          <p:nvPr/>
        </p:nvSpPr>
        <p:spPr>
          <a:xfrm>
            <a:off x="0" y="5857892"/>
            <a:ext cx="9144000" cy="1408078"/>
          </a:xfrm>
          <a:prstGeom prst="rect">
            <a:avLst/>
          </a:prstGeom>
          <a:noFill/>
        </p:spPr>
        <p:txBody>
          <a:bodyPr wrap="square" rtlCol="0">
            <a:spAutoFit/>
          </a:bodyPr>
          <a:lstStyle/>
          <a:p>
            <a:pPr algn="just">
              <a:lnSpc>
                <a:spcPts val="2700"/>
              </a:lnSpc>
              <a:buSzPts val="2400"/>
              <a:buFont typeface="Wingdings"/>
              <a:buChar char="Ø"/>
            </a:pPr>
            <a:r>
              <a:rPr lang="en-US" sz="2400" b="1" dirty="0" smtClean="0">
                <a:solidFill>
                  <a:srgbClr val="FFFFCC"/>
                </a:solidFill>
                <a:latin typeface="Arial"/>
              </a:rPr>
              <a:t>Should be introduced additional spectral characteristic </a:t>
            </a:r>
            <a:r>
              <a:rPr lang="en-US" sz="2400" b="1" dirty="0" err="1" smtClean="0">
                <a:solidFill>
                  <a:srgbClr val="FFFFCC"/>
                </a:solidFill>
                <a:latin typeface="Arial"/>
              </a:rPr>
              <a:t>E</a:t>
            </a:r>
            <a:r>
              <a:rPr lang="en-US" sz="2400" b="1" baseline="-25000" dirty="0" err="1" smtClean="0">
                <a:solidFill>
                  <a:srgbClr val="FFFFCC"/>
                </a:solidFill>
                <a:latin typeface="Arial"/>
              </a:rPr>
              <a:t>break</a:t>
            </a:r>
            <a:r>
              <a:rPr lang="en-US" sz="2400" b="1" dirty="0" smtClean="0">
                <a:solidFill>
                  <a:srgbClr val="FFFFCC"/>
                </a:solidFill>
                <a:latin typeface="Arial"/>
              </a:rPr>
              <a:t> </a:t>
            </a:r>
            <a:r>
              <a:rPr lang="en-US" sz="2400" b="1" dirty="0" smtClean="0">
                <a:solidFill>
                  <a:srgbClr val="FFFFCC"/>
                </a:solidFill>
                <a:latin typeface="Arial"/>
              </a:rPr>
              <a:t>(changed during burst): E</a:t>
            </a:r>
            <a:r>
              <a:rPr lang="en-US" sz="2400" b="1" baseline="-25000" dirty="0" smtClean="0">
                <a:solidFill>
                  <a:srgbClr val="FFFFCC"/>
                </a:solidFill>
                <a:latin typeface="Arial"/>
              </a:rPr>
              <a:t>break</a:t>
            </a:r>
            <a:r>
              <a:rPr lang="en-US" sz="2400" b="1" dirty="0" smtClean="0">
                <a:solidFill>
                  <a:srgbClr val="FFFFCC"/>
                </a:solidFill>
                <a:latin typeface="Arial"/>
              </a:rPr>
              <a:t>~3</a:t>
            </a:r>
            <a:r>
              <a:rPr lang="en-US" sz="2400" b="1" dirty="0" smtClean="0">
                <a:solidFill>
                  <a:srgbClr val="FFFFCC"/>
                </a:solidFill>
                <a:latin typeface="Arial"/>
                <a:sym typeface="Symbol"/>
              </a:rPr>
              <a:t>10 </a:t>
            </a:r>
            <a:r>
              <a:rPr lang="en-US" sz="2400" b="1" dirty="0" err="1" smtClean="0">
                <a:solidFill>
                  <a:srgbClr val="FFFFCC"/>
                </a:solidFill>
                <a:latin typeface="Arial"/>
                <a:sym typeface="Symbol"/>
              </a:rPr>
              <a:t>MeV</a:t>
            </a:r>
            <a:r>
              <a:rPr lang="en-US" sz="2400" b="1" dirty="0" smtClean="0">
                <a:solidFill>
                  <a:srgbClr val="FFFFCC"/>
                </a:solidFill>
                <a:latin typeface="Arial"/>
                <a:sym typeface="Symbol"/>
              </a:rPr>
              <a:t> (CGRO and AVS-F databases)</a:t>
            </a:r>
          </a:p>
          <a:p>
            <a:endParaRPr lang="ru-RU" dirty="0"/>
          </a:p>
        </p:txBody>
      </p:sp>
      <p:sp>
        <p:nvSpPr>
          <p:cNvPr id="5" name="TextBox 4"/>
          <p:cNvSpPr txBox="1"/>
          <p:nvPr/>
        </p:nvSpPr>
        <p:spPr>
          <a:xfrm>
            <a:off x="5578216" y="2143116"/>
            <a:ext cx="3565784" cy="3231654"/>
          </a:xfrm>
          <a:prstGeom prst="rect">
            <a:avLst/>
          </a:prstGeom>
          <a:noFill/>
        </p:spPr>
        <p:txBody>
          <a:bodyPr wrap="none" rtlCol="0">
            <a:spAutoFit/>
          </a:bodyPr>
          <a:lstStyle/>
          <a:p>
            <a:pPr algn="r"/>
            <a:r>
              <a:rPr lang="en-US" sz="2000" b="1" i="1" dirty="0" smtClean="0">
                <a:solidFill>
                  <a:srgbClr val="FFFFCC"/>
                </a:solidFill>
              </a:rPr>
              <a:t>Later was found in</a:t>
            </a:r>
          </a:p>
          <a:p>
            <a:pPr algn="r"/>
            <a:r>
              <a:rPr lang="en-US" sz="2000" b="1" i="1" dirty="0" smtClean="0">
                <a:solidFill>
                  <a:srgbClr val="FFFFCC"/>
                </a:solidFill>
              </a:rPr>
              <a:t>CGRO database too…</a:t>
            </a:r>
          </a:p>
          <a:p>
            <a:endParaRPr lang="en-US" sz="2000" b="1" i="1" dirty="0" smtClean="0">
              <a:solidFill>
                <a:srgbClr val="FFFFCC"/>
              </a:solidFill>
            </a:endParaRPr>
          </a:p>
          <a:p>
            <a:endParaRPr lang="en-US" sz="2000" b="1" i="1" dirty="0" smtClean="0">
              <a:solidFill>
                <a:srgbClr val="FFFFCC"/>
              </a:solidFill>
            </a:endParaRPr>
          </a:p>
          <a:p>
            <a:r>
              <a:rPr lang="en-US" sz="2000" b="1" i="1" dirty="0" smtClean="0">
                <a:solidFill>
                  <a:srgbClr val="FFFFCC"/>
                </a:solidFill>
              </a:rPr>
              <a:t> </a:t>
            </a:r>
          </a:p>
          <a:p>
            <a:endParaRPr lang="en-US" sz="2000" b="1" i="1" dirty="0" smtClean="0">
              <a:solidFill>
                <a:srgbClr val="FFFFCC"/>
              </a:solidFill>
            </a:endParaRPr>
          </a:p>
          <a:p>
            <a:endParaRPr lang="en-US" sz="2000" b="1" i="1" dirty="0" smtClean="0">
              <a:solidFill>
                <a:srgbClr val="FFFFCC"/>
              </a:solidFill>
            </a:endParaRPr>
          </a:p>
          <a:p>
            <a:pPr algn="r"/>
            <a:r>
              <a:rPr lang="en-US" sz="2000" b="1" i="1" dirty="0" smtClean="0">
                <a:solidFill>
                  <a:srgbClr val="FFFFCC"/>
                </a:solidFill>
              </a:rPr>
              <a:t>Later was found in </a:t>
            </a:r>
          </a:p>
          <a:p>
            <a:pPr algn="r"/>
            <a:r>
              <a:rPr lang="en-US" sz="2000" b="1" i="1" dirty="0" smtClean="0">
                <a:solidFill>
                  <a:srgbClr val="FFFFCC"/>
                </a:solidFill>
              </a:rPr>
              <a:t>CGRO database too…</a:t>
            </a:r>
            <a:endParaRPr lang="ru-RU" sz="2000" b="1" i="1" dirty="0" smtClean="0">
              <a:solidFill>
                <a:srgbClr val="FFFFCC"/>
              </a:solidFill>
            </a:endParaRPr>
          </a:p>
          <a:p>
            <a:pPr algn="r"/>
            <a:endParaRPr lang="ru-RU" sz="2400" b="1" i="1" dirty="0">
              <a:solidFill>
                <a:srgbClr val="FFFF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p:cNvSpPr txBox="1">
            <a:spLocks noChangeArrowheads="1"/>
          </p:cNvSpPr>
          <p:nvPr/>
        </p:nvSpPr>
        <p:spPr bwMode="auto">
          <a:xfrm>
            <a:off x="6643688" y="2541529"/>
            <a:ext cx="3929062" cy="3816429"/>
          </a:xfrm>
          <a:prstGeom prst="rect">
            <a:avLst/>
          </a:prstGeom>
          <a:noFill/>
          <a:ln w="9525">
            <a:noFill/>
            <a:miter lim="800000"/>
            <a:headEnd/>
            <a:tailEnd/>
          </a:ln>
        </p:spPr>
        <p:txBody>
          <a:bodyPr>
            <a:spAutoFit/>
          </a:bodyPr>
          <a:lstStyle/>
          <a:p>
            <a:r>
              <a:rPr lang="en-US" sz="2800" b="1" dirty="0">
                <a:solidFill>
                  <a:srgbClr val="FFFF99"/>
                </a:solidFill>
                <a:cs typeface="Arial" pitchFamily="34" charset="0"/>
              </a:rPr>
              <a:t>Agile </a:t>
            </a:r>
          </a:p>
          <a:p>
            <a:r>
              <a:rPr lang="en-US" sz="2800" b="1" dirty="0" smtClean="0">
                <a:solidFill>
                  <a:srgbClr val="FFFF99"/>
                </a:solidFill>
                <a:cs typeface="Arial" pitchFamily="34" charset="0"/>
              </a:rPr>
              <a:t>GRB080514B</a:t>
            </a:r>
          </a:p>
          <a:p>
            <a:r>
              <a:rPr lang="en-US" b="1" dirty="0" smtClean="0">
                <a:solidFill>
                  <a:srgbClr val="FFFF99"/>
                </a:solidFill>
                <a:cs typeface="Arial" pitchFamily="34" charset="0"/>
              </a:rPr>
              <a:t>(</a:t>
            </a:r>
            <a:r>
              <a:rPr lang="en-US" b="1" dirty="0" err="1" smtClean="0">
                <a:solidFill>
                  <a:srgbClr val="FFFF99"/>
                </a:solidFill>
                <a:cs typeface="Arial" pitchFamily="34" charset="0"/>
              </a:rPr>
              <a:t>Marisaldi</a:t>
            </a:r>
            <a:r>
              <a:rPr lang="en-US" b="1" dirty="0" smtClean="0">
                <a:solidFill>
                  <a:srgbClr val="FFFF99"/>
                </a:solidFill>
                <a:cs typeface="Arial" pitchFamily="34" charset="0"/>
              </a:rPr>
              <a:t> et al, 2009)</a:t>
            </a:r>
            <a:endParaRPr lang="en-US" b="1" dirty="0">
              <a:solidFill>
                <a:srgbClr val="FFFF99"/>
              </a:solidFill>
              <a:cs typeface="Arial" pitchFamily="34" charset="0"/>
            </a:endParaRPr>
          </a:p>
          <a:p>
            <a:endParaRPr lang="en-US" sz="2400" dirty="0">
              <a:solidFill>
                <a:srgbClr val="FFFF99"/>
              </a:solidFill>
              <a:cs typeface="Arial" pitchFamily="34" charset="0"/>
            </a:endParaRPr>
          </a:p>
          <a:p>
            <a:endParaRPr lang="en-US" sz="2400" dirty="0">
              <a:solidFill>
                <a:srgbClr val="FFFF99"/>
              </a:solidFill>
              <a:cs typeface="Arial" pitchFamily="34" charset="0"/>
            </a:endParaRPr>
          </a:p>
          <a:p>
            <a:r>
              <a:rPr lang="en-US" sz="2400" b="1" dirty="0">
                <a:solidFill>
                  <a:srgbClr val="FFFF99"/>
                </a:solidFill>
                <a:cs typeface="Arial" pitchFamily="34" charset="0"/>
              </a:rPr>
              <a:t>Extended </a:t>
            </a:r>
          </a:p>
          <a:p>
            <a:r>
              <a:rPr lang="en-US" sz="2400" b="1" dirty="0" smtClean="0">
                <a:solidFill>
                  <a:srgbClr val="FFFF99"/>
                </a:solidFill>
                <a:cs typeface="Arial" pitchFamily="34" charset="0"/>
              </a:rPr>
              <a:t>Emission </a:t>
            </a:r>
          </a:p>
          <a:p>
            <a:r>
              <a:rPr lang="en-US" sz="2400" b="1" dirty="0" smtClean="0">
                <a:solidFill>
                  <a:srgbClr val="FFFF99"/>
                </a:solidFill>
                <a:cs typeface="Arial" pitchFamily="34" charset="0"/>
              </a:rPr>
              <a:t>30 MeV-30 </a:t>
            </a:r>
            <a:r>
              <a:rPr lang="en-US" sz="2400" b="1" dirty="0" err="1" smtClean="0">
                <a:solidFill>
                  <a:srgbClr val="FFFF99"/>
                </a:solidFill>
                <a:cs typeface="Arial" pitchFamily="34" charset="0"/>
              </a:rPr>
              <a:t>GeV</a:t>
            </a:r>
            <a:endParaRPr lang="en-US" sz="2400" b="1" dirty="0">
              <a:solidFill>
                <a:srgbClr val="FFFF99"/>
              </a:solidFill>
              <a:cs typeface="Arial" pitchFamily="34" charset="0"/>
            </a:endParaRPr>
          </a:p>
          <a:p>
            <a:endParaRPr lang="en-US" sz="2400" b="1" dirty="0">
              <a:solidFill>
                <a:srgbClr val="FFFF99"/>
              </a:solidFill>
              <a:cs typeface="Arial" pitchFamily="34" charset="0"/>
            </a:endParaRPr>
          </a:p>
          <a:p>
            <a:r>
              <a:rPr lang="en-US" sz="2400" b="1" dirty="0">
                <a:solidFill>
                  <a:srgbClr val="FFFF99"/>
                </a:solidFill>
                <a:cs typeface="Arial" pitchFamily="34" charset="0"/>
              </a:rPr>
              <a:t>HE precursor?</a:t>
            </a:r>
          </a:p>
        </p:txBody>
      </p:sp>
      <p:pic>
        <p:nvPicPr>
          <p:cNvPr id="28675" name="Picture 3"/>
          <p:cNvPicPr>
            <a:picLocks noChangeAspect="1" noChangeArrowheads="1"/>
          </p:cNvPicPr>
          <p:nvPr/>
        </p:nvPicPr>
        <p:blipFill>
          <a:blip r:embed="rId2" cstate="print"/>
          <a:srcRect t="18176" r="6512" b="19133"/>
          <a:stretch>
            <a:fillRect/>
          </a:stretch>
        </p:blipFill>
        <p:spPr bwMode="auto">
          <a:xfrm>
            <a:off x="285720" y="0"/>
            <a:ext cx="6251575" cy="6657975"/>
          </a:xfrm>
          <a:prstGeom prst="rect">
            <a:avLst/>
          </a:prstGeom>
          <a:noFill/>
          <a:ln w="9525">
            <a:noFill/>
            <a:miter lim="800000"/>
            <a:headEnd/>
            <a:tailEnd/>
          </a:ln>
        </p:spPr>
      </p:pic>
      <p:sp>
        <p:nvSpPr>
          <p:cNvPr id="4" name="Прямоугольник 3"/>
          <p:cNvSpPr/>
          <p:nvPr/>
        </p:nvSpPr>
        <p:spPr>
          <a:xfrm>
            <a:off x="6429356" y="0"/>
            <a:ext cx="2714644" cy="1200329"/>
          </a:xfrm>
          <a:prstGeom prst="rect">
            <a:avLst/>
          </a:prstGeom>
        </p:spPr>
        <p:txBody>
          <a:bodyPr wrap="square">
            <a:spAutoFit/>
          </a:bodyPr>
          <a:lstStyle/>
          <a:p>
            <a:pPr algn="r"/>
            <a:r>
              <a:rPr lang="ru-RU" sz="2400" b="1" i="1" dirty="0" smtClean="0">
                <a:latin typeface="Arial Narrow" pitchFamily="34" charset="0"/>
              </a:rPr>
              <a:t>PRESENT TIME </a:t>
            </a:r>
            <a:r>
              <a:rPr lang="ru-RU" sz="2400" b="1" i="1" dirty="0" smtClean="0">
                <a:latin typeface="Arial Narrow" pitchFamily="34" charset="0"/>
                <a:sym typeface="Symbol"/>
              </a:rPr>
              <a:t></a:t>
            </a:r>
            <a:r>
              <a:rPr lang="en-US" sz="2400" b="1" i="1" dirty="0" smtClean="0">
                <a:latin typeface="Arial Narrow" pitchFamily="34" charset="0"/>
                <a:sym typeface="Symbol"/>
              </a:rPr>
              <a:t> </a:t>
            </a:r>
            <a:r>
              <a:rPr lang="ru-RU" sz="2400" b="1" i="1" dirty="0" err="1" smtClean="0">
                <a:latin typeface="Arial Narrow" pitchFamily="34" charset="0"/>
              </a:rPr>
              <a:t>satellite</a:t>
            </a:r>
            <a:r>
              <a:rPr lang="ru-RU" sz="2400" b="1" i="1" dirty="0" smtClean="0">
                <a:latin typeface="Arial Narrow" pitchFamily="34" charset="0"/>
              </a:rPr>
              <a:t> </a:t>
            </a:r>
            <a:r>
              <a:rPr lang="ru-RU" sz="2400" b="1" i="1" dirty="0" err="1" smtClean="0">
                <a:latin typeface="Arial Narrow" pitchFamily="34" charset="0"/>
              </a:rPr>
              <a:t>experiments</a:t>
            </a:r>
            <a:r>
              <a:rPr lang="ru-RU" sz="2400" b="1" i="1" dirty="0" smtClean="0">
                <a:latin typeface="Arial Narrow" pitchFamily="34" charset="0"/>
              </a:rPr>
              <a:t> </a:t>
            </a:r>
            <a:r>
              <a:rPr lang="ru-RU" sz="2400" b="1" i="1" dirty="0" err="1" smtClean="0">
                <a:latin typeface="Arial Narrow" pitchFamily="34" charset="0"/>
              </a:rPr>
              <a:t>Fermi</a:t>
            </a:r>
            <a:r>
              <a:rPr lang="ru-RU" sz="2400" b="1" i="1" dirty="0" smtClean="0">
                <a:latin typeface="Arial Narrow" pitchFamily="34" charset="0"/>
              </a:rPr>
              <a:t> </a:t>
            </a:r>
            <a:r>
              <a:rPr lang="ru-RU" sz="2400" b="1" i="1" dirty="0" err="1" smtClean="0">
                <a:latin typeface="Arial Narrow" pitchFamily="34" charset="0"/>
              </a:rPr>
              <a:t>and</a:t>
            </a:r>
            <a:r>
              <a:rPr lang="ru-RU" sz="2400" b="1" i="1" dirty="0" smtClean="0">
                <a:latin typeface="Arial Narrow" pitchFamily="34" charset="0"/>
              </a:rPr>
              <a:t> AGILE.</a:t>
            </a:r>
            <a:endParaRPr lang="ru-RU" sz="2400" b="1" i="1" dirty="0">
              <a:latin typeface="Arial Narrow"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p:nvPr/>
        </p:nvPicPr>
        <p:blipFill>
          <a:blip r:embed="rId2" cstate="print"/>
          <a:srcRect/>
          <a:stretch>
            <a:fillRect/>
          </a:stretch>
        </p:blipFill>
        <p:spPr bwMode="auto">
          <a:xfrm>
            <a:off x="5357818" y="1000108"/>
            <a:ext cx="3786182" cy="4214842"/>
          </a:xfrm>
          <a:prstGeom prst="rect">
            <a:avLst/>
          </a:prstGeom>
          <a:noFill/>
          <a:ln w="9525">
            <a:noFill/>
            <a:miter lim="800000"/>
            <a:headEnd/>
            <a:tailEnd/>
          </a:ln>
        </p:spPr>
      </p:pic>
      <p:pic>
        <p:nvPicPr>
          <p:cNvPr id="24578" name="Picture 3"/>
          <p:cNvPicPr>
            <a:picLocks noChangeAspect="1"/>
          </p:cNvPicPr>
          <p:nvPr/>
        </p:nvPicPr>
        <p:blipFill>
          <a:blip r:embed="rId3" cstate="print"/>
          <a:srcRect r="55602" b="48126"/>
          <a:stretch>
            <a:fillRect/>
          </a:stretch>
        </p:blipFill>
        <p:spPr bwMode="auto">
          <a:xfrm>
            <a:off x="1" y="0"/>
            <a:ext cx="5369086" cy="5214950"/>
          </a:xfrm>
          <a:prstGeom prst="rect">
            <a:avLst/>
          </a:prstGeom>
          <a:noFill/>
          <a:ln w="9525">
            <a:noFill/>
            <a:miter lim="800000"/>
            <a:headEnd/>
            <a:tailEnd/>
          </a:ln>
        </p:spPr>
      </p:pic>
      <p:sp>
        <p:nvSpPr>
          <p:cNvPr id="3" name="Стрелка вниз 2"/>
          <p:cNvSpPr/>
          <p:nvPr/>
        </p:nvSpPr>
        <p:spPr>
          <a:xfrm>
            <a:off x="4572000" y="3071810"/>
            <a:ext cx="142875" cy="10715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580" name="TextBox 3"/>
          <p:cNvSpPr txBox="1">
            <a:spLocks noChangeArrowheads="1"/>
          </p:cNvSpPr>
          <p:nvPr/>
        </p:nvSpPr>
        <p:spPr bwMode="auto">
          <a:xfrm>
            <a:off x="3286116" y="2500306"/>
            <a:ext cx="2214562" cy="430887"/>
          </a:xfrm>
          <a:prstGeom prst="rect">
            <a:avLst/>
          </a:prstGeom>
          <a:noFill/>
          <a:ln w="9525">
            <a:noFill/>
            <a:miter lim="800000"/>
            <a:headEnd/>
            <a:tailEnd/>
          </a:ln>
        </p:spPr>
        <p:txBody>
          <a:bodyPr>
            <a:spAutoFit/>
          </a:bodyPr>
          <a:lstStyle/>
          <a:p>
            <a:r>
              <a:rPr lang="en-US" sz="2200" b="1" dirty="0" smtClean="0">
                <a:solidFill>
                  <a:srgbClr val="0070C0"/>
                </a:solidFill>
              </a:rPr>
              <a:t>HE </a:t>
            </a:r>
            <a:r>
              <a:rPr lang="en-US" sz="2200" b="1" dirty="0">
                <a:solidFill>
                  <a:srgbClr val="0070C0"/>
                </a:solidFill>
              </a:rPr>
              <a:t>emission</a:t>
            </a:r>
            <a:endParaRPr lang="ru-RU" sz="2200" b="1" dirty="0">
              <a:solidFill>
                <a:srgbClr val="0070C0"/>
              </a:solidFill>
            </a:endParaRPr>
          </a:p>
        </p:txBody>
      </p:sp>
      <p:sp>
        <p:nvSpPr>
          <p:cNvPr id="24581" name="TextBox 4"/>
          <p:cNvSpPr txBox="1">
            <a:spLocks noChangeArrowheads="1"/>
          </p:cNvSpPr>
          <p:nvPr/>
        </p:nvSpPr>
        <p:spPr bwMode="auto">
          <a:xfrm>
            <a:off x="214313" y="5429264"/>
            <a:ext cx="8929687" cy="1200150"/>
          </a:xfrm>
          <a:prstGeom prst="rect">
            <a:avLst/>
          </a:prstGeom>
          <a:noFill/>
          <a:ln w="9525">
            <a:noFill/>
            <a:miter lim="800000"/>
            <a:headEnd/>
            <a:tailEnd/>
          </a:ln>
        </p:spPr>
        <p:txBody>
          <a:bodyPr>
            <a:spAutoFit/>
          </a:bodyPr>
          <a:lstStyle/>
          <a:p>
            <a:r>
              <a:rPr lang="en-US" sz="2400" b="1" dirty="0"/>
              <a:t>13±2 photons (&gt;5</a:t>
            </a:r>
            <a:r>
              <a:rPr lang="en-US" sz="2400" b="1" dirty="0">
                <a:sym typeface="Symbol" pitchFamily="18" charset="2"/>
              </a:rPr>
              <a:t> level) </a:t>
            </a:r>
            <a:r>
              <a:rPr lang="en-US" sz="2400" b="1" dirty="0"/>
              <a:t>with energy up to some hundred </a:t>
            </a:r>
            <a:r>
              <a:rPr lang="en-US" sz="2400" b="1" dirty="0" err="1"/>
              <a:t>MeV</a:t>
            </a:r>
            <a:r>
              <a:rPr lang="en-US" sz="2400" b="1" dirty="0"/>
              <a:t> were detected since 35 s after burst </a:t>
            </a:r>
            <a:r>
              <a:rPr lang="en-US" sz="2400" b="1" dirty="0" smtClean="0"/>
              <a:t>trigger</a:t>
            </a:r>
            <a:r>
              <a:rPr lang="en-US" sz="2400" b="1" dirty="0" smtClean="0"/>
              <a:t>, </a:t>
            </a:r>
            <a:endParaRPr lang="en-US" sz="2400" b="1" dirty="0"/>
          </a:p>
          <a:p>
            <a:r>
              <a:rPr lang="en-US" sz="2400" b="1" dirty="0"/>
              <a:t>No emission with E&gt;1GeV</a:t>
            </a:r>
            <a:endParaRPr lang="ru-RU" sz="2400" b="1" dirty="0"/>
          </a:p>
        </p:txBody>
      </p:sp>
      <p:sp>
        <p:nvSpPr>
          <p:cNvPr id="24582" name="TextBox 5"/>
          <p:cNvSpPr txBox="1">
            <a:spLocks noChangeArrowheads="1"/>
          </p:cNvSpPr>
          <p:nvPr/>
        </p:nvSpPr>
        <p:spPr bwMode="auto">
          <a:xfrm>
            <a:off x="857224" y="0"/>
            <a:ext cx="8286776" cy="1938992"/>
          </a:xfrm>
          <a:prstGeom prst="rect">
            <a:avLst/>
          </a:prstGeom>
          <a:noFill/>
          <a:ln w="9525">
            <a:noFill/>
            <a:miter lim="800000"/>
            <a:headEnd/>
            <a:tailEnd/>
          </a:ln>
        </p:spPr>
        <p:txBody>
          <a:bodyPr wrap="square">
            <a:spAutoFit/>
          </a:bodyPr>
          <a:lstStyle/>
          <a:p>
            <a:pPr algn="r"/>
            <a:r>
              <a:rPr lang="en-US" sz="2400" b="1" dirty="0" smtClean="0"/>
              <a:t>(Ghisellini,2010)</a:t>
            </a:r>
          </a:p>
          <a:p>
            <a:pPr algn="r"/>
            <a:endParaRPr lang="en-US" sz="2400" b="1" dirty="0" smtClean="0">
              <a:solidFill>
                <a:schemeClr val="bg1"/>
              </a:solidFill>
            </a:endParaRPr>
          </a:p>
          <a:p>
            <a:r>
              <a:rPr lang="en-US" sz="2400" b="1" dirty="0" smtClean="0">
                <a:solidFill>
                  <a:schemeClr val="bg1"/>
                </a:solidFill>
              </a:rPr>
              <a:t> </a:t>
            </a:r>
            <a:r>
              <a:rPr lang="en-US" sz="2400" b="1" dirty="0" smtClean="0">
                <a:solidFill>
                  <a:schemeClr val="bg1"/>
                </a:solidFill>
              </a:rPr>
              <a:t>                                         GBM</a:t>
            </a:r>
          </a:p>
          <a:p>
            <a:endParaRPr lang="en-US" sz="2400" b="1" dirty="0" smtClean="0">
              <a:solidFill>
                <a:schemeClr val="bg1"/>
              </a:solidFill>
            </a:endParaRPr>
          </a:p>
          <a:p>
            <a:r>
              <a:rPr lang="en-US" sz="2400" b="1" dirty="0" smtClean="0">
                <a:solidFill>
                  <a:schemeClr val="bg1"/>
                </a:solidFill>
              </a:rPr>
              <a:t>                                                                                     LAT</a:t>
            </a:r>
            <a:endParaRPr lang="ru-RU" sz="2400" b="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MCAL_005665_080528_18-27-50"/>
          <p:cNvPicPr>
            <a:picLocks noChangeAspect="1" noChangeArrowheads="1"/>
          </p:cNvPicPr>
          <p:nvPr/>
        </p:nvPicPr>
        <p:blipFill>
          <a:blip r:embed="rId2" cstate="print"/>
          <a:srcRect l="2518" t="22067" r="9395" b="772"/>
          <a:stretch>
            <a:fillRect/>
          </a:stretch>
        </p:blipFill>
        <p:spPr bwMode="auto">
          <a:xfrm>
            <a:off x="3857625" y="71438"/>
            <a:ext cx="5270500" cy="6624637"/>
          </a:xfrm>
          <a:prstGeom prst="rect">
            <a:avLst/>
          </a:prstGeom>
          <a:noFill/>
          <a:ln w="9525">
            <a:noFill/>
            <a:miter lim="800000"/>
            <a:headEnd/>
            <a:tailEnd/>
          </a:ln>
        </p:spPr>
      </p:pic>
      <p:sp>
        <p:nvSpPr>
          <p:cNvPr id="9218" name="Rectangle 2"/>
          <p:cNvSpPr>
            <a:spLocks noGrp="1" noChangeArrowheads="1"/>
          </p:cNvSpPr>
          <p:nvPr>
            <p:ph type="title"/>
          </p:nvPr>
        </p:nvSpPr>
        <p:spPr>
          <a:xfrm>
            <a:off x="714375" y="428625"/>
            <a:ext cx="5321300" cy="727075"/>
          </a:xfrm>
        </p:spPr>
        <p:txBody>
          <a:bodyPr lIns="0" tIns="0" rIns="0" bIns="0">
            <a:normAutofit fontScale="90000"/>
          </a:bodyPr>
          <a:lstStyle/>
          <a:p>
            <a:pPr defTabSz="457200" fontAlgn="auto">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3600" dirty="0" smtClean="0"/>
              <a:t>AGILE: </a:t>
            </a:r>
            <a:br>
              <a:rPr lang="en-GB" sz="3600" dirty="0" smtClean="0"/>
            </a:br>
            <a:r>
              <a:rPr lang="en-GB" sz="3600" dirty="0" smtClean="0"/>
              <a:t>GRB 080528</a:t>
            </a:r>
          </a:p>
        </p:txBody>
      </p:sp>
      <p:sp>
        <p:nvSpPr>
          <p:cNvPr id="9219" name="Text Box 3"/>
          <p:cNvSpPr txBox="1">
            <a:spLocks noChangeArrowheads="1"/>
          </p:cNvSpPr>
          <p:nvPr/>
        </p:nvSpPr>
        <p:spPr bwMode="auto">
          <a:xfrm>
            <a:off x="7323233" y="1500174"/>
            <a:ext cx="320601" cy="282129"/>
          </a:xfrm>
          <a:prstGeom prst="rect">
            <a:avLst/>
          </a:prstGeom>
          <a:noFill/>
          <a:ln w="9525">
            <a:noFill/>
            <a:miter lim="800000"/>
            <a:headEnd/>
            <a:tailEnd/>
          </a:ln>
        </p:spPr>
        <p:txBody>
          <a:bodyPr wrap="none" lIns="0" tIns="0" rIns="0" bIns="0">
            <a:spAutoFit/>
          </a:bodyPr>
          <a:lstStyle/>
          <a:p>
            <a:pPr defTabSz="828675" hangingPunct="0">
              <a:lnSpc>
                <a:spcPts val="2188"/>
              </a:lnSpc>
              <a:buClr>
                <a:srgbClr val="000000"/>
              </a:buClr>
              <a:buSzPct val="45000"/>
              <a:buFont typeface="StarSymbol"/>
              <a:buNone/>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defRPr/>
            </a:pPr>
            <a:r>
              <a:rPr lang="en-GB" sz="2200" dirty="0">
                <a:ln>
                  <a:solidFill>
                    <a:srgbClr val="FFC000"/>
                  </a:solidFill>
                </a:ln>
                <a:solidFill>
                  <a:srgbClr val="009900"/>
                </a:solidFill>
                <a:latin typeface="Times New Roman" pitchFamily="18" charset="0"/>
              </a:rPr>
              <a:t>2 s</a:t>
            </a:r>
          </a:p>
        </p:txBody>
      </p:sp>
      <p:sp>
        <p:nvSpPr>
          <p:cNvPr id="9220" name="Line 4"/>
          <p:cNvSpPr>
            <a:spLocks noChangeShapeType="1"/>
          </p:cNvSpPr>
          <p:nvPr/>
        </p:nvSpPr>
        <p:spPr bwMode="auto">
          <a:xfrm>
            <a:off x="4714875" y="1785938"/>
            <a:ext cx="4214813" cy="0"/>
          </a:xfrm>
          <a:prstGeom prst="line">
            <a:avLst/>
          </a:prstGeom>
          <a:ln w="15875">
            <a:solidFill>
              <a:srgbClr val="009900"/>
            </a:solidFill>
            <a:headEnd type="triangle" w="med" len="med"/>
            <a:tailEnd type="triangl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ru-RU">
              <a:ln>
                <a:solidFill>
                  <a:srgbClr val="FFFF00"/>
                </a:solidFill>
              </a:ln>
            </a:endParaRPr>
          </a:p>
        </p:txBody>
      </p:sp>
      <p:sp>
        <p:nvSpPr>
          <p:cNvPr id="18438" name="Text Box 6"/>
          <p:cNvSpPr txBox="1">
            <a:spLocks noChangeArrowheads="1"/>
          </p:cNvSpPr>
          <p:nvPr/>
        </p:nvSpPr>
        <p:spPr bwMode="auto">
          <a:xfrm>
            <a:off x="642938" y="2500313"/>
            <a:ext cx="3214687" cy="3692525"/>
          </a:xfrm>
          <a:prstGeom prst="rect">
            <a:avLst/>
          </a:prstGeom>
          <a:noFill/>
          <a:ln w="9525">
            <a:noFill/>
            <a:miter lim="800000"/>
            <a:headEnd/>
            <a:tailEnd/>
          </a:ln>
        </p:spPr>
        <p:txBody>
          <a:bodyPr lIns="0" tIns="0" rIns="0" bIns="0">
            <a:spAutoFit/>
          </a:bodyPr>
          <a:lstStyle/>
          <a:p>
            <a:pPr defTabSz="828675" hangingPunct="0">
              <a:buClr>
                <a:srgbClr val="000000"/>
              </a:buClr>
              <a:buSzPct val="45000"/>
              <a:buFont typeface="StarSymbol"/>
              <a:buNone/>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r>
              <a:rPr lang="en-GB" sz="2400" b="1">
                <a:solidFill>
                  <a:srgbClr val="FFFF99"/>
                </a:solidFill>
                <a:latin typeface="Times New Roman" pitchFamily="18" charset="0"/>
              </a:rPr>
              <a:t>Shortest GRB detected by MCAL (t</a:t>
            </a:r>
            <a:r>
              <a:rPr lang="en-GB" sz="2400" b="1" baseline="-25000">
                <a:solidFill>
                  <a:srgbClr val="FFFF99"/>
                </a:solidFill>
                <a:latin typeface="Times New Roman" pitchFamily="18" charset="0"/>
              </a:rPr>
              <a:t>90</a:t>
            </a:r>
            <a:r>
              <a:rPr lang="en-GB" sz="2400" b="1">
                <a:solidFill>
                  <a:srgbClr val="FFFF99"/>
                </a:solidFill>
                <a:latin typeface="Times New Roman" pitchFamily="18" charset="0"/>
              </a:rPr>
              <a:t>~ 250 ms)</a:t>
            </a:r>
          </a:p>
          <a:p>
            <a:pPr defTabSz="828675" hangingPunct="0">
              <a:buClr>
                <a:srgbClr val="000000"/>
              </a:buClr>
              <a:buSzPct val="45000"/>
              <a:buFont typeface="StarSymbol"/>
              <a:buNone/>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endParaRPr lang="en-GB" sz="2400" b="1">
              <a:solidFill>
                <a:srgbClr val="FFFF99"/>
              </a:solidFill>
              <a:latin typeface="Times New Roman" pitchFamily="18" charset="0"/>
            </a:endParaRPr>
          </a:p>
          <a:p>
            <a:pPr defTabSz="828675" hangingPunct="0">
              <a:buClr>
                <a:srgbClr val="000000"/>
              </a:buClr>
              <a:buSzPct val="45000"/>
              <a:buFont typeface="StarSymbol"/>
              <a:buNone/>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endParaRPr lang="en-GB" sz="2400" b="1">
              <a:solidFill>
                <a:srgbClr val="FFFF99"/>
              </a:solidFill>
              <a:latin typeface="Times New Roman" pitchFamily="18" charset="0"/>
            </a:endParaRPr>
          </a:p>
          <a:p>
            <a:pPr defTabSz="828675" hangingPunct="0">
              <a:buClr>
                <a:srgbClr val="000000"/>
              </a:buClr>
              <a:buSzPct val="45000"/>
              <a:buFont typeface="StarSymbol"/>
              <a:buNone/>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r>
              <a:rPr lang="en-GB" sz="2400" b="1">
                <a:solidFill>
                  <a:srgbClr val="FFFF99"/>
                </a:solidFill>
                <a:latin typeface="Times New Roman" pitchFamily="18" charset="0"/>
              </a:rPr>
              <a:t>Significant detection </a:t>
            </a:r>
          </a:p>
          <a:p>
            <a:pPr defTabSz="828675" hangingPunct="0">
              <a:buClr>
                <a:srgbClr val="000000"/>
              </a:buClr>
              <a:buSzPct val="45000"/>
              <a:buFont typeface="Wingdings" pitchFamily="2" charset="2"/>
              <a:buChar char="Ø"/>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r>
              <a:rPr lang="en-GB" sz="2400" b="1">
                <a:solidFill>
                  <a:srgbClr val="FFFF99"/>
                </a:solidFill>
                <a:latin typeface="Times New Roman" pitchFamily="18" charset="0"/>
              </a:rPr>
              <a:t>2.8 MeV band</a:t>
            </a:r>
          </a:p>
          <a:p>
            <a:pPr defTabSz="828675" hangingPunct="0">
              <a:buClr>
                <a:srgbClr val="000000"/>
              </a:buClr>
              <a:buSzPct val="45000"/>
              <a:buFont typeface="Wingdings" pitchFamily="2" charset="2"/>
              <a:buChar char="Ø"/>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endParaRPr lang="en-GB" sz="2400" b="1">
              <a:solidFill>
                <a:srgbClr val="FFFF99"/>
              </a:solidFill>
              <a:latin typeface="Times New Roman" pitchFamily="18" charset="0"/>
            </a:endParaRPr>
          </a:p>
          <a:p>
            <a:pPr defTabSz="828675" hangingPunct="0">
              <a:buClr>
                <a:srgbClr val="000000"/>
              </a:buClr>
              <a:buSzPct val="45000"/>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Lst>
            </a:pPr>
            <a:r>
              <a:rPr lang="en-GB" sz="2400" b="1">
                <a:solidFill>
                  <a:srgbClr val="FFFF99"/>
                </a:solidFill>
                <a:latin typeface="Times New Roman" pitchFamily="18" charset="0"/>
              </a:rPr>
              <a:t>No temporal profile difference in various energy bands</a:t>
            </a:r>
          </a:p>
        </p:txBody>
      </p:sp>
      <p:sp>
        <p:nvSpPr>
          <p:cNvPr id="18439" name="Text Box 7"/>
          <p:cNvSpPr txBox="1">
            <a:spLocks noChangeArrowheads="1"/>
          </p:cNvSpPr>
          <p:nvPr/>
        </p:nvSpPr>
        <p:spPr bwMode="auto">
          <a:xfrm>
            <a:off x="7818438" y="312738"/>
            <a:ext cx="1182687" cy="330200"/>
          </a:xfrm>
          <a:prstGeom prst="rect">
            <a:avLst/>
          </a:prstGeom>
          <a:noFill/>
          <a:ln w="9525">
            <a:noFill/>
            <a:miter lim="800000"/>
            <a:headEnd/>
            <a:tailEnd/>
          </a:ln>
        </p:spPr>
        <p:txBody>
          <a:bodyPr lIns="82945" tIns="41473" rIns="82945" bIns="41473">
            <a:spAutoFit/>
          </a:bodyPr>
          <a:lstStyle/>
          <a:p>
            <a:pPr defTabSz="828675" eaLnBrk="0" hangingPunct="0"/>
            <a:r>
              <a:rPr lang="it-IT" sz="1600">
                <a:solidFill>
                  <a:srgbClr val="FF0000"/>
                </a:solidFill>
                <a:latin typeface="Times New Roman" pitchFamily="18" charset="0"/>
              </a:rPr>
              <a:t>Bin = 16ms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Рисунок 1" descr="GRB_hard_to_soft.bmp"/>
          <p:cNvPicPr>
            <a:picLocks noChangeAspect="1"/>
          </p:cNvPicPr>
          <p:nvPr/>
        </p:nvPicPr>
        <p:blipFill>
          <a:blip r:embed="rId2" cstate="print"/>
          <a:srcRect t="23630" b="44229"/>
          <a:stretch>
            <a:fillRect/>
          </a:stretch>
        </p:blipFill>
        <p:spPr bwMode="auto">
          <a:xfrm>
            <a:off x="357188" y="1285875"/>
            <a:ext cx="8529637" cy="5072063"/>
          </a:xfrm>
          <a:prstGeom prst="rect">
            <a:avLst/>
          </a:prstGeom>
          <a:noFill/>
          <a:ln w="9525">
            <a:noFill/>
            <a:miter lim="800000"/>
            <a:headEnd/>
            <a:tailEnd/>
          </a:ln>
        </p:spPr>
      </p:pic>
      <p:sp>
        <p:nvSpPr>
          <p:cNvPr id="27651" name="TextBox 2"/>
          <p:cNvSpPr txBox="1">
            <a:spLocks noChangeArrowheads="1"/>
          </p:cNvSpPr>
          <p:nvPr/>
        </p:nvSpPr>
        <p:spPr bwMode="auto">
          <a:xfrm>
            <a:off x="357188" y="6364288"/>
            <a:ext cx="8531225" cy="400050"/>
          </a:xfrm>
          <a:prstGeom prst="rect">
            <a:avLst/>
          </a:prstGeom>
          <a:solidFill>
            <a:schemeClr val="tx1"/>
          </a:solidFill>
          <a:ln w="9525">
            <a:noFill/>
            <a:miter lim="800000"/>
            <a:headEnd/>
            <a:tailEnd/>
          </a:ln>
        </p:spPr>
        <p:txBody>
          <a:bodyPr>
            <a:spAutoFit/>
          </a:bodyPr>
          <a:lstStyle/>
          <a:p>
            <a:pPr>
              <a:lnSpc>
                <a:spcPts val="1200"/>
              </a:lnSpc>
            </a:pPr>
            <a:r>
              <a:rPr lang="en-US">
                <a:solidFill>
                  <a:schemeClr val="bg1"/>
                </a:solidFill>
                <a:latin typeface="Calibri" pitchFamily="34" charset="0"/>
              </a:rPr>
              <a:t>                                                   0                                 50                              100              </a:t>
            </a:r>
          </a:p>
          <a:p>
            <a:pPr>
              <a:lnSpc>
                <a:spcPts val="1200"/>
              </a:lnSpc>
            </a:pPr>
            <a:r>
              <a:rPr lang="en-US">
                <a:solidFill>
                  <a:schemeClr val="bg1"/>
                </a:solidFill>
                <a:latin typeface="Calibri" pitchFamily="34" charset="0"/>
              </a:rPr>
              <a:t>                                                                            time, s</a:t>
            </a:r>
            <a:endParaRPr lang="ru-RU">
              <a:solidFill>
                <a:schemeClr val="bg1"/>
              </a:solidFill>
              <a:latin typeface="Calibri" pitchFamily="34" charset="0"/>
            </a:endParaRPr>
          </a:p>
        </p:txBody>
      </p:sp>
      <p:sp>
        <p:nvSpPr>
          <p:cNvPr id="4" name="Овал 3"/>
          <p:cNvSpPr/>
          <p:nvPr/>
        </p:nvSpPr>
        <p:spPr>
          <a:xfrm>
            <a:off x="2928938" y="3857625"/>
            <a:ext cx="642937" cy="2428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cxnSp>
        <p:nvCxnSpPr>
          <p:cNvPr id="6" name="Прямая соединительная линия 5"/>
          <p:cNvCxnSpPr/>
          <p:nvPr/>
        </p:nvCxnSpPr>
        <p:spPr>
          <a:xfrm rot="16200000" flipH="1">
            <a:off x="9501188" y="4500563"/>
            <a:ext cx="71437" cy="71437"/>
          </a:xfrm>
          <a:prstGeom prst="line">
            <a:avLst/>
          </a:prstGeom>
        </p:spPr>
        <p:style>
          <a:lnRef idx="1">
            <a:schemeClr val="accent1"/>
          </a:lnRef>
          <a:fillRef idx="0">
            <a:schemeClr val="accent1"/>
          </a:fillRef>
          <a:effectRef idx="0">
            <a:schemeClr val="accent1"/>
          </a:effectRef>
          <a:fontRef idx="minor">
            <a:schemeClr val="tx1"/>
          </a:fontRef>
        </p:style>
      </p:cxnSp>
      <p:sp>
        <p:nvSpPr>
          <p:cNvPr id="27654" name="TextBox 6"/>
          <p:cNvSpPr txBox="1">
            <a:spLocks noChangeArrowheads="1"/>
          </p:cNvSpPr>
          <p:nvPr/>
        </p:nvSpPr>
        <p:spPr bwMode="auto">
          <a:xfrm>
            <a:off x="2214563" y="785813"/>
            <a:ext cx="5000625" cy="461962"/>
          </a:xfrm>
          <a:prstGeom prst="rect">
            <a:avLst/>
          </a:prstGeom>
          <a:noFill/>
          <a:ln w="9525">
            <a:noFill/>
            <a:miter lim="800000"/>
            <a:headEnd/>
            <a:tailEnd/>
          </a:ln>
        </p:spPr>
        <p:txBody>
          <a:bodyPr>
            <a:spAutoFit/>
          </a:bodyPr>
          <a:lstStyle/>
          <a:p>
            <a:r>
              <a:rPr lang="en-US" sz="2400" b="1" dirty="0">
                <a:solidFill>
                  <a:srgbClr val="FFFFCC"/>
                </a:solidFill>
                <a:cs typeface="Arial" pitchFamily="34" charset="0"/>
              </a:rPr>
              <a:t>High energy precursors?</a:t>
            </a:r>
            <a:endParaRPr lang="ru-RU" sz="2400" b="1" dirty="0">
              <a:solidFill>
                <a:srgbClr val="FFFFCC"/>
              </a:solidFill>
              <a:cs typeface="Arial" pitchFamily="34" charset="0"/>
            </a:endParaRPr>
          </a:p>
        </p:txBody>
      </p:sp>
      <p:sp>
        <p:nvSpPr>
          <p:cNvPr id="27655" name="TextBox 7"/>
          <p:cNvSpPr txBox="1">
            <a:spLocks noChangeArrowheads="1"/>
          </p:cNvSpPr>
          <p:nvPr/>
        </p:nvSpPr>
        <p:spPr bwMode="auto">
          <a:xfrm>
            <a:off x="1857375" y="3214688"/>
            <a:ext cx="1285875" cy="369887"/>
          </a:xfrm>
          <a:prstGeom prst="rect">
            <a:avLst/>
          </a:prstGeom>
          <a:noFill/>
          <a:ln w="9525">
            <a:noFill/>
            <a:miter lim="800000"/>
            <a:headEnd/>
            <a:tailEnd/>
          </a:ln>
        </p:spPr>
        <p:txBody>
          <a:bodyPr>
            <a:spAutoFit/>
          </a:bodyPr>
          <a:lstStyle/>
          <a:p>
            <a:r>
              <a:rPr lang="en-US">
                <a:solidFill>
                  <a:schemeClr val="bg1"/>
                </a:solidFill>
                <a:latin typeface="Calibri" pitchFamily="34" charset="0"/>
              </a:rPr>
              <a:t>GRB990123</a:t>
            </a:r>
            <a:endParaRPr lang="ru-RU">
              <a:solidFill>
                <a:schemeClr val="bg1"/>
              </a:solidFill>
              <a:latin typeface="Calibri" pitchFamily="34" charset="0"/>
            </a:endParaRPr>
          </a:p>
        </p:txBody>
      </p:sp>
      <p:sp>
        <p:nvSpPr>
          <p:cNvPr id="8" name="Прямоугольник 7"/>
          <p:cNvSpPr/>
          <p:nvPr/>
        </p:nvSpPr>
        <p:spPr>
          <a:xfrm>
            <a:off x="0" y="0"/>
            <a:ext cx="4572000" cy="830997"/>
          </a:xfrm>
          <a:prstGeom prst="rect">
            <a:avLst/>
          </a:prstGeom>
        </p:spPr>
        <p:txBody>
          <a:bodyPr>
            <a:spAutoFit/>
          </a:bodyPr>
          <a:lstStyle/>
          <a:p>
            <a:r>
              <a:rPr lang="en-US" sz="2400" b="1" u="sng" dirty="0" smtClean="0">
                <a:cs typeface="Arial" pitchFamily="34" charset="0"/>
              </a:rPr>
              <a:t>BACK to the analysis of  CGRO database: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p:cNvPicPr>
            <a:picLocks noChangeAspect="1"/>
          </p:cNvPicPr>
          <p:nvPr/>
        </p:nvPicPr>
        <p:blipFill>
          <a:blip r:embed="rId2" cstate="print"/>
          <a:srcRect l="1340" r="54436" b="52031"/>
          <a:stretch>
            <a:fillRect/>
          </a:stretch>
        </p:blipFill>
        <p:spPr bwMode="auto">
          <a:xfrm>
            <a:off x="714375" y="142875"/>
            <a:ext cx="7072313" cy="4895850"/>
          </a:xfrm>
          <a:prstGeom prst="rect">
            <a:avLst/>
          </a:prstGeom>
          <a:noFill/>
          <a:ln w="9525">
            <a:noFill/>
            <a:miter lim="800000"/>
            <a:headEnd/>
            <a:tailEnd/>
          </a:ln>
        </p:spPr>
      </p:pic>
      <p:sp>
        <p:nvSpPr>
          <p:cNvPr id="25603" name="TextBox 15"/>
          <p:cNvSpPr txBox="1">
            <a:spLocks noChangeArrowheads="1"/>
          </p:cNvSpPr>
          <p:nvPr/>
        </p:nvSpPr>
        <p:spPr bwMode="auto">
          <a:xfrm>
            <a:off x="214313" y="4943475"/>
            <a:ext cx="8929687" cy="1938338"/>
          </a:xfrm>
          <a:prstGeom prst="rect">
            <a:avLst/>
          </a:prstGeom>
          <a:noFill/>
          <a:ln w="9525">
            <a:noFill/>
            <a:miter lim="800000"/>
            <a:headEnd/>
            <a:tailEnd/>
          </a:ln>
        </p:spPr>
        <p:txBody>
          <a:bodyPr>
            <a:spAutoFit/>
          </a:bodyPr>
          <a:lstStyle/>
          <a:p>
            <a:r>
              <a:rPr lang="en-US" sz="2400" b="1" dirty="0"/>
              <a:t>HE emission over duration of GBM GRB</a:t>
            </a:r>
          </a:p>
          <a:p>
            <a:endParaRPr lang="en-US" sz="800" b="1" dirty="0"/>
          </a:p>
          <a:p>
            <a:r>
              <a:rPr lang="en-US" sz="2400" b="1" dirty="0"/>
              <a:t>10 photons with E&gt;1 </a:t>
            </a:r>
            <a:r>
              <a:rPr lang="en-US" sz="2400" b="1" dirty="0" err="1"/>
              <a:t>GeV</a:t>
            </a:r>
            <a:r>
              <a:rPr lang="en-US" sz="2400" b="1" dirty="0"/>
              <a:t>, 3 with E&gt;10 </a:t>
            </a:r>
            <a:r>
              <a:rPr lang="en-US" sz="2400" b="1" dirty="0" err="1"/>
              <a:t>GeV</a:t>
            </a:r>
            <a:endParaRPr lang="en-US" sz="2400" b="1" dirty="0"/>
          </a:p>
          <a:p>
            <a:endParaRPr lang="en-US" sz="800" b="1" dirty="0"/>
          </a:p>
          <a:p>
            <a:r>
              <a:rPr lang="en-US" sz="2400" b="1" dirty="0"/>
              <a:t>Fading source (firstly 21.7</a:t>
            </a:r>
            <a:r>
              <a:rPr lang="en-US" sz="2400" b="1" baseline="30000" dirty="0"/>
              <a:t>m</a:t>
            </a:r>
            <a:r>
              <a:rPr lang="en-US" sz="2400" b="1" dirty="0"/>
              <a:t>) at 32 hours after burst trigger</a:t>
            </a:r>
          </a:p>
          <a:p>
            <a:endParaRPr lang="en-US" sz="800" b="1" dirty="0"/>
          </a:p>
          <a:p>
            <a:r>
              <a:rPr lang="en-US" sz="2400" b="1" dirty="0" smtClean="0"/>
              <a:t>z~4.5</a:t>
            </a:r>
            <a:endParaRPr lang="ru-RU" sz="24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214282" y="0"/>
            <a:ext cx="4310902" cy="6858000"/>
          </a:xfrm>
          <a:prstGeom prst="rect">
            <a:avLst/>
          </a:prstGeom>
          <a:noFill/>
          <a:ln w="9525">
            <a:noFill/>
            <a:miter lim="800000"/>
            <a:headEnd/>
            <a:tailEnd/>
          </a:ln>
        </p:spPr>
      </p:pic>
      <p:sp>
        <p:nvSpPr>
          <p:cNvPr id="3" name="Прямоугольник 2"/>
          <p:cNvSpPr/>
          <p:nvPr/>
        </p:nvSpPr>
        <p:spPr>
          <a:xfrm>
            <a:off x="4572000" y="928670"/>
            <a:ext cx="4786346" cy="3877985"/>
          </a:xfrm>
          <a:prstGeom prst="rect">
            <a:avLst/>
          </a:prstGeom>
        </p:spPr>
        <p:txBody>
          <a:bodyPr wrap="square">
            <a:spAutoFit/>
          </a:bodyPr>
          <a:lstStyle/>
          <a:p>
            <a:r>
              <a:rPr lang="en-US" sz="2400" dirty="0" smtClean="0"/>
              <a:t>Extended high energy emission up to some hundreds of seconds observed during GRB090510and 090926 by LAT Fermi </a:t>
            </a:r>
            <a:endParaRPr lang="en-US" sz="2400" dirty="0" smtClean="0"/>
          </a:p>
          <a:p>
            <a:r>
              <a:rPr lang="en-US" dirty="0" smtClean="0">
                <a:latin typeface="Arial Narrow" pitchFamily="34" charset="0"/>
              </a:rPr>
              <a:t>(</a:t>
            </a:r>
            <a:r>
              <a:rPr lang="en-US" dirty="0" err="1" smtClean="0">
                <a:latin typeface="Arial Narrow" pitchFamily="34" charset="0"/>
              </a:rPr>
              <a:t>Ghisellini</a:t>
            </a:r>
            <a:r>
              <a:rPr lang="en-US" dirty="0" smtClean="0">
                <a:latin typeface="Arial Narrow" pitchFamily="34" charset="0"/>
              </a:rPr>
              <a:t> </a:t>
            </a:r>
            <a:r>
              <a:rPr lang="en-US" dirty="0" smtClean="0">
                <a:latin typeface="Arial Narrow" pitchFamily="34" charset="0"/>
              </a:rPr>
              <a:t>et al, 2010) </a:t>
            </a:r>
            <a:r>
              <a:rPr lang="en-US" dirty="0" err="1" smtClean="0">
                <a:latin typeface="Arial Narrow" pitchFamily="34" charset="0"/>
              </a:rPr>
              <a:t>i</a:t>
            </a:r>
            <a:r>
              <a:rPr lang="en-US" dirty="0" smtClean="0">
                <a:latin typeface="Arial Narrow" pitchFamily="34" charset="0"/>
              </a:rPr>
              <a:t> </a:t>
            </a:r>
          </a:p>
          <a:p>
            <a:endParaRPr lang="en-US" dirty="0" smtClean="0">
              <a:latin typeface="Arial Narrow" pitchFamily="34" charset="0"/>
            </a:endParaRPr>
          </a:p>
          <a:p>
            <a:endParaRPr lang="en-US" sz="2400" dirty="0" smtClean="0"/>
          </a:p>
          <a:p>
            <a:r>
              <a:rPr lang="en-US" sz="2400" dirty="0" smtClean="0"/>
              <a:t>The </a:t>
            </a:r>
            <a:r>
              <a:rPr lang="en-US" sz="2400" dirty="0" smtClean="0"/>
              <a:t>duration of the extended component some tens time </a:t>
            </a:r>
            <a:endParaRPr lang="en-US" sz="2400" dirty="0" smtClean="0"/>
          </a:p>
          <a:p>
            <a:r>
              <a:rPr lang="en-US" sz="2400" dirty="0" smtClean="0"/>
              <a:t>longer </a:t>
            </a:r>
            <a:r>
              <a:rPr lang="en-US" sz="2400" dirty="0" smtClean="0"/>
              <a:t>than duration of bursts. </a:t>
            </a:r>
            <a:r>
              <a:rPr lang="en-US" dirty="0" smtClean="0">
                <a:latin typeface="Arial Narrow" pitchFamily="34" charset="0"/>
              </a:rPr>
              <a:t>(</a:t>
            </a:r>
            <a:r>
              <a:rPr lang="en-US" dirty="0" err="1" smtClean="0">
                <a:latin typeface="Arial Narrow" pitchFamily="34" charset="0"/>
              </a:rPr>
              <a:t>Granot</a:t>
            </a:r>
            <a:r>
              <a:rPr lang="en-US" dirty="0" smtClean="0">
                <a:latin typeface="Arial Narrow" pitchFamily="34" charset="0"/>
              </a:rPr>
              <a:t> et al, 2010)</a:t>
            </a:r>
            <a:endParaRPr lang="ru-RU" dirty="0">
              <a:latin typeface="Arial Narrow"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r="14570"/>
          <a:stretch>
            <a:fillRect/>
          </a:stretch>
        </p:blipFill>
        <p:spPr bwMode="auto">
          <a:xfrm>
            <a:off x="1" y="0"/>
            <a:ext cx="4714876" cy="5429288"/>
          </a:xfrm>
          <a:prstGeom prst="rect">
            <a:avLst/>
          </a:prstGeom>
          <a:noFill/>
          <a:ln w="9525">
            <a:noFill/>
            <a:miter lim="800000"/>
            <a:headEnd/>
            <a:tailEnd/>
          </a:ln>
        </p:spPr>
      </p:pic>
      <p:pic>
        <p:nvPicPr>
          <p:cNvPr id="3" name="Рисунок 2"/>
          <p:cNvPicPr/>
          <p:nvPr/>
        </p:nvPicPr>
        <p:blipFill>
          <a:blip r:embed="rId3" cstate="print"/>
          <a:srcRect/>
          <a:stretch>
            <a:fillRect/>
          </a:stretch>
        </p:blipFill>
        <p:spPr bwMode="auto">
          <a:xfrm>
            <a:off x="4714876" y="0"/>
            <a:ext cx="4429124" cy="6754761"/>
          </a:xfrm>
          <a:prstGeom prst="rect">
            <a:avLst/>
          </a:prstGeom>
          <a:noFill/>
          <a:ln w="9525">
            <a:noFill/>
            <a:miter lim="800000"/>
            <a:headEnd/>
            <a:tailEnd/>
          </a:ln>
        </p:spPr>
      </p:pic>
      <p:sp>
        <p:nvSpPr>
          <p:cNvPr id="4" name="Прямоугольник 3"/>
          <p:cNvSpPr/>
          <p:nvPr/>
        </p:nvSpPr>
        <p:spPr>
          <a:xfrm>
            <a:off x="0" y="5500702"/>
            <a:ext cx="4572000" cy="1200329"/>
          </a:xfrm>
          <a:prstGeom prst="rect">
            <a:avLst/>
          </a:prstGeom>
        </p:spPr>
        <p:txBody>
          <a:bodyPr wrap="square">
            <a:spAutoFit/>
          </a:bodyPr>
          <a:lstStyle/>
          <a:p>
            <a:r>
              <a:rPr lang="ru-RU" b="1" i="1" dirty="0" smtClean="0"/>
              <a:t>GRB </a:t>
            </a:r>
            <a:r>
              <a:rPr lang="ru-RU" b="1" i="1" dirty="0" smtClean="0"/>
              <a:t>090510</a:t>
            </a:r>
            <a:r>
              <a:rPr lang="en-US" b="1" i="1" dirty="0" smtClean="0"/>
              <a:t> (short burst):</a:t>
            </a:r>
            <a:r>
              <a:rPr lang="ru-RU" b="1" i="1" dirty="0" smtClean="0"/>
              <a:t> </a:t>
            </a:r>
            <a:r>
              <a:rPr lang="ru-RU" b="1" i="1" dirty="0" err="1" smtClean="0"/>
              <a:t>observation</a:t>
            </a:r>
            <a:r>
              <a:rPr lang="en-US" b="1" i="1" dirty="0" smtClean="0"/>
              <a:t>s</a:t>
            </a:r>
            <a:r>
              <a:rPr lang="ru-RU" b="1" i="1" dirty="0" smtClean="0"/>
              <a:t> </a:t>
            </a:r>
            <a:r>
              <a:rPr lang="ru-RU" b="1" i="1" dirty="0" err="1" smtClean="0"/>
              <a:t>by</a:t>
            </a:r>
            <a:r>
              <a:rPr lang="ru-RU" b="1" i="1" dirty="0" smtClean="0"/>
              <a:t> </a:t>
            </a:r>
            <a:r>
              <a:rPr lang="ru-RU" b="1" i="1" dirty="0" err="1" smtClean="0"/>
              <a:t>Fermi</a:t>
            </a:r>
            <a:r>
              <a:rPr lang="ru-RU" b="1" i="1" dirty="0" smtClean="0"/>
              <a:t> </a:t>
            </a:r>
            <a:r>
              <a:rPr lang="ru-RU" b="1" i="1" dirty="0" err="1" smtClean="0"/>
              <a:t>and</a:t>
            </a:r>
            <a:r>
              <a:rPr lang="ru-RU" b="1" i="1" dirty="0" smtClean="0"/>
              <a:t> AGILE</a:t>
            </a:r>
            <a:endParaRPr lang="en-US" b="1" i="1" dirty="0" smtClean="0"/>
          </a:p>
          <a:p>
            <a:endParaRPr lang="en-US" b="1" i="1" dirty="0" smtClean="0"/>
          </a:p>
          <a:p>
            <a:r>
              <a:rPr lang="en-US" b="1" i="1" dirty="0" smtClean="0"/>
              <a:t>precursor in wide energy band?</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1" y="0"/>
            <a:ext cx="5939421" cy="5000636"/>
          </a:xfrm>
          <a:prstGeom prst="rect">
            <a:avLst/>
          </a:prstGeom>
          <a:noFill/>
          <a:ln w="9525">
            <a:noFill/>
            <a:miter lim="800000"/>
            <a:headEnd/>
            <a:tailEnd/>
          </a:ln>
        </p:spPr>
      </p:pic>
      <p:sp>
        <p:nvSpPr>
          <p:cNvPr id="3" name="TextBox 2"/>
          <p:cNvSpPr txBox="1"/>
          <p:nvPr/>
        </p:nvSpPr>
        <p:spPr>
          <a:xfrm>
            <a:off x="0" y="5169771"/>
            <a:ext cx="5532284" cy="830997"/>
          </a:xfrm>
          <a:prstGeom prst="rect">
            <a:avLst/>
          </a:prstGeom>
          <a:noFill/>
        </p:spPr>
        <p:txBody>
          <a:bodyPr wrap="none" rtlCol="0">
            <a:spAutoFit/>
          </a:bodyPr>
          <a:lstStyle/>
          <a:p>
            <a:r>
              <a:rPr lang="en-US" sz="2400" b="1" dirty="0" smtClean="0"/>
              <a:t>Extension of HE component to low </a:t>
            </a:r>
          </a:p>
          <a:p>
            <a:r>
              <a:rPr lang="en-US" sz="2400" b="1" dirty="0" smtClean="0"/>
              <a:t>energy region down to tens </a:t>
            </a:r>
            <a:r>
              <a:rPr lang="en-US" sz="2400" b="1" dirty="0" err="1" smtClean="0"/>
              <a:t>keV</a:t>
            </a:r>
            <a:r>
              <a:rPr lang="en-US" sz="2400" b="1" dirty="0" smtClean="0"/>
              <a:t>?</a:t>
            </a:r>
            <a:endParaRPr lang="ru-RU" sz="2400" b="1" dirty="0"/>
          </a:p>
        </p:txBody>
      </p:sp>
      <p:sp>
        <p:nvSpPr>
          <p:cNvPr id="4" name="Прямоугольник 3"/>
          <p:cNvSpPr/>
          <p:nvPr/>
        </p:nvSpPr>
        <p:spPr>
          <a:xfrm>
            <a:off x="5929258" y="0"/>
            <a:ext cx="3214742" cy="1846659"/>
          </a:xfrm>
          <a:prstGeom prst="rect">
            <a:avLst/>
          </a:prstGeom>
        </p:spPr>
        <p:txBody>
          <a:bodyPr wrap="square">
            <a:spAutoFit/>
          </a:bodyPr>
          <a:lstStyle/>
          <a:p>
            <a:pPr algn="r"/>
            <a:r>
              <a:rPr lang="en-US" sz="2400" b="1" dirty="0" smtClean="0"/>
              <a:t>The highest energy of photons was registered during 090902B </a:t>
            </a:r>
            <a:r>
              <a:rPr lang="en-US" sz="2400" b="1" dirty="0" smtClean="0"/>
              <a:t> E </a:t>
            </a:r>
            <a:r>
              <a:rPr lang="en-US" sz="2400" b="1" dirty="0" smtClean="0"/>
              <a:t>~33</a:t>
            </a:r>
            <a:r>
              <a:rPr lang="en-US" dirty="0" smtClean="0"/>
              <a:t> </a:t>
            </a:r>
            <a:r>
              <a:rPr lang="en-US" sz="2400" b="1" dirty="0" err="1" smtClean="0"/>
              <a:t>GeV</a:t>
            </a:r>
            <a:r>
              <a:rPr lang="en-US" dirty="0" smtClean="0"/>
              <a:t> </a:t>
            </a:r>
            <a:r>
              <a:rPr lang="en-US" dirty="0" smtClean="0">
                <a:latin typeface="Arial Narrow" pitchFamily="34" charset="0"/>
              </a:rPr>
              <a:t>(</a:t>
            </a:r>
            <a:r>
              <a:rPr lang="en-US" dirty="0" err="1" smtClean="0">
                <a:latin typeface="Arial Narrow" pitchFamily="34" charset="0"/>
              </a:rPr>
              <a:t>Granot</a:t>
            </a:r>
            <a:r>
              <a:rPr lang="en-US" dirty="0" smtClean="0">
                <a:latin typeface="Arial Narrow" pitchFamily="34" charset="0"/>
              </a:rPr>
              <a:t> et al, 2010)</a:t>
            </a:r>
            <a:endParaRPr lang="ru-RU" dirty="0">
              <a:latin typeface="Arial Narrow"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lum bright="-20000" contrast="30000"/>
          </a:blip>
          <a:srcRect l="2812" t="1969" r="2337" b="30446"/>
          <a:stretch>
            <a:fillRect/>
          </a:stretch>
        </p:blipFill>
        <p:spPr bwMode="auto">
          <a:xfrm>
            <a:off x="928662" y="214290"/>
            <a:ext cx="7023303" cy="489586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714348" y="0"/>
            <a:ext cx="7715272" cy="6072206"/>
          </a:xfrm>
          <a:prstGeom prst="rect">
            <a:avLst/>
          </a:prstGeom>
          <a:noFill/>
          <a:ln w="9525">
            <a:noFill/>
            <a:miter lim="800000"/>
            <a:headEnd/>
            <a:tailEnd/>
          </a:ln>
        </p:spPr>
      </p:pic>
      <p:sp>
        <p:nvSpPr>
          <p:cNvPr id="3" name="Прямоугольник 2"/>
          <p:cNvSpPr/>
          <p:nvPr/>
        </p:nvSpPr>
        <p:spPr>
          <a:xfrm>
            <a:off x="642910" y="6072206"/>
            <a:ext cx="8001056" cy="369332"/>
          </a:xfrm>
          <a:prstGeom prst="rect">
            <a:avLst/>
          </a:prstGeom>
        </p:spPr>
        <p:txBody>
          <a:bodyPr wrap="square">
            <a:spAutoFit/>
          </a:bodyPr>
          <a:lstStyle/>
          <a:p>
            <a:pPr algn="ctr"/>
            <a:r>
              <a:rPr lang="en-US" b="1" i="1" dirty="0" smtClean="0"/>
              <a:t>energy spectra of GRB090510 on Fermi </a:t>
            </a:r>
            <a:r>
              <a:rPr lang="en-US" b="1" i="1" dirty="0" smtClean="0"/>
              <a:t>data (</a:t>
            </a:r>
            <a:r>
              <a:rPr lang="en-US" b="1" i="1" dirty="0" err="1" smtClean="0"/>
              <a:t>A</a:t>
            </a:r>
            <a:r>
              <a:rPr lang="en-US" b="1" i="1" dirty="0" err="1" smtClean="0"/>
              <a:t>bdo</a:t>
            </a:r>
            <a:r>
              <a:rPr lang="en-US" b="1" i="1" dirty="0" smtClean="0"/>
              <a:t> et al, 2010)</a:t>
            </a:r>
          </a:p>
        </p:txBody>
      </p:sp>
      <p:sp>
        <p:nvSpPr>
          <p:cNvPr id="4" name="Прямоугольник 3"/>
          <p:cNvSpPr/>
          <p:nvPr/>
        </p:nvSpPr>
        <p:spPr>
          <a:xfrm>
            <a:off x="214282" y="6488668"/>
            <a:ext cx="5527475" cy="369332"/>
          </a:xfrm>
          <a:prstGeom prst="rect">
            <a:avLst/>
          </a:prstGeom>
        </p:spPr>
        <p:txBody>
          <a:bodyPr wrap="none">
            <a:spAutoFit/>
          </a:bodyPr>
          <a:lstStyle/>
          <a:p>
            <a:pPr algn="ctr"/>
            <a:r>
              <a:rPr lang="en-US" b="1" i="1" dirty="0" err="1" smtClean="0"/>
              <a:t>E</a:t>
            </a:r>
            <a:r>
              <a:rPr lang="en-US" b="1" i="1" baseline="-25000" dirty="0" err="1" smtClean="0"/>
              <a:t>break</a:t>
            </a:r>
            <a:r>
              <a:rPr lang="en-US" b="1" i="1" dirty="0" smtClean="0"/>
              <a:t> changes during </a:t>
            </a:r>
            <a:r>
              <a:rPr lang="en-US" b="1" i="1" dirty="0" smtClean="0"/>
              <a:t>burst  (300 </a:t>
            </a:r>
            <a:r>
              <a:rPr lang="en-US" b="1" i="1" dirty="0" err="1" smtClean="0"/>
              <a:t>MeV</a:t>
            </a:r>
            <a:r>
              <a:rPr lang="en-US" b="1" i="1" dirty="0" smtClean="0"/>
              <a:t> </a:t>
            </a:r>
            <a:r>
              <a:rPr lang="en-US" b="1" i="1" dirty="0" smtClean="0">
                <a:sym typeface="Symbol"/>
              </a:rPr>
              <a:t> 10 </a:t>
            </a:r>
            <a:r>
              <a:rPr lang="en-US" b="1" i="1" dirty="0" err="1" smtClean="0">
                <a:sym typeface="Symbol"/>
              </a:rPr>
              <a:t>MeV</a:t>
            </a:r>
            <a:r>
              <a:rPr lang="en-US" b="1" i="1" dirty="0" smtClean="0">
                <a:sym typeface="Symbol"/>
              </a:rPr>
              <a:t>)</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370975"/>
          </a:xfrm>
          <a:prstGeom prst="rect">
            <a:avLst/>
          </a:prstGeom>
        </p:spPr>
        <p:txBody>
          <a:bodyPr wrap="square">
            <a:spAutoFit/>
          </a:bodyPr>
          <a:lstStyle/>
          <a:p>
            <a:pPr>
              <a:buFont typeface="Wingdings" pitchFamily="2" charset="2"/>
              <a:buChar char="Ø"/>
            </a:pPr>
            <a:endParaRPr lang="en-US" sz="2400" b="1" dirty="0" smtClean="0"/>
          </a:p>
          <a:p>
            <a:pPr>
              <a:buFont typeface="Wingdings" pitchFamily="2" charset="2"/>
              <a:buChar char="Ø"/>
            </a:pPr>
            <a:r>
              <a:rPr lang="en-US" sz="2400" b="1" dirty="0" smtClean="0">
                <a:cs typeface="Arial" pitchFamily="34" charset="0"/>
                <a:sym typeface="Symbol" pitchFamily="18" charset="2"/>
              </a:rPr>
              <a:t>all properties founded during CGRO and AVS-F database analysis </a:t>
            </a:r>
          </a:p>
          <a:p>
            <a:pPr>
              <a:buFont typeface="Wingdings" pitchFamily="2" charset="2"/>
              <a:buChar char="Ø"/>
            </a:pPr>
            <a:endParaRPr lang="en-US" sz="2400" b="1" dirty="0" smtClean="0">
              <a:cs typeface="Arial" pitchFamily="34" charset="0"/>
              <a:sym typeface="Symbol" pitchFamily="18" charset="2"/>
            </a:endParaRPr>
          </a:p>
          <a:p>
            <a:pPr>
              <a:buFont typeface="Wingdings" pitchFamily="2" charset="2"/>
              <a:buChar char="Ø"/>
            </a:pPr>
            <a:r>
              <a:rPr lang="en-US" sz="2400" b="1" dirty="0" smtClean="0"/>
              <a:t>Additional HE component in GRB spectra</a:t>
            </a:r>
          </a:p>
          <a:p>
            <a:pPr>
              <a:buFont typeface="Wingdings" pitchFamily="2" charset="2"/>
              <a:buChar char="Ø"/>
            </a:pPr>
            <a:r>
              <a:rPr lang="en-US" sz="2400" b="1" dirty="0" smtClean="0"/>
              <a:t>E</a:t>
            </a:r>
            <a:r>
              <a:rPr lang="en-US" sz="2400" b="1" dirty="0" smtClean="0"/>
              <a:t>xtension </a:t>
            </a:r>
            <a:r>
              <a:rPr lang="en-US" sz="2400" b="1" dirty="0" smtClean="0"/>
              <a:t>of HE component to low </a:t>
            </a:r>
            <a:r>
              <a:rPr lang="en-US" sz="2400" b="1" dirty="0" smtClean="0"/>
              <a:t>energy </a:t>
            </a:r>
            <a:r>
              <a:rPr lang="en-US" sz="2400" b="1" dirty="0" smtClean="0"/>
              <a:t>region down to tens </a:t>
            </a:r>
            <a:r>
              <a:rPr lang="en-US" sz="2400" b="1" dirty="0" err="1" smtClean="0"/>
              <a:t>keV</a:t>
            </a:r>
            <a:r>
              <a:rPr lang="en-US" sz="2400" b="1" dirty="0" smtClean="0"/>
              <a:t>?</a:t>
            </a:r>
            <a:endParaRPr lang="ru-RU" sz="2400" b="1" dirty="0" smtClean="0"/>
          </a:p>
          <a:p>
            <a:pPr>
              <a:buFont typeface="Wingdings" pitchFamily="2" charset="2"/>
              <a:buChar char="Ø"/>
            </a:pPr>
            <a:endParaRPr lang="en-US" sz="2400" b="1" dirty="0" smtClean="0"/>
          </a:p>
          <a:p>
            <a:pPr>
              <a:buFont typeface="Wingdings" pitchFamily="2" charset="2"/>
              <a:buChar char="Ø"/>
            </a:pPr>
            <a:r>
              <a:rPr lang="en-US" sz="2400" b="1" dirty="0" smtClean="0"/>
              <a:t>The </a:t>
            </a:r>
            <a:r>
              <a:rPr lang="en-US" sz="2400" b="1" dirty="0" smtClean="0"/>
              <a:t>sources of GRB with </a:t>
            </a:r>
            <a:r>
              <a:rPr lang="en-US" sz="2400" b="1" dirty="0" smtClean="0"/>
              <a:t>presence </a:t>
            </a:r>
            <a:r>
              <a:rPr lang="en-US" sz="2400" b="1" dirty="0" smtClean="0"/>
              <a:t>of high energy emission located at various distances: some has </a:t>
            </a:r>
            <a:r>
              <a:rPr lang="en-US" sz="2400" b="1" dirty="0" err="1" smtClean="0"/>
              <a:t>redshift</a:t>
            </a:r>
            <a:r>
              <a:rPr lang="en-US" sz="2400" b="1" dirty="0" smtClean="0"/>
              <a:t> less than 1 but for GRB</a:t>
            </a:r>
            <a:r>
              <a:rPr lang="ru-RU" sz="2400" b="1" dirty="0" smtClean="0"/>
              <a:t>080916C</a:t>
            </a:r>
            <a:r>
              <a:rPr lang="en-US" sz="2400" b="1" dirty="0" smtClean="0"/>
              <a:t> </a:t>
            </a:r>
            <a:r>
              <a:rPr lang="en-US" sz="2400" b="1" dirty="0" smtClean="0"/>
              <a:t>z~4.4 </a:t>
            </a:r>
          </a:p>
          <a:p>
            <a:pPr>
              <a:buFont typeface="Wingdings" pitchFamily="2" charset="2"/>
              <a:buChar char="Ø"/>
            </a:pPr>
            <a:endParaRPr lang="en-US" sz="2400" b="1" dirty="0" smtClean="0"/>
          </a:p>
          <a:p>
            <a:pPr>
              <a:buFont typeface="Wingdings" pitchFamily="2" charset="2"/>
              <a:buChar char="Ø"/>
            </a:pPr>
            <a:r>
              <a:rPr lang="en-US" sz="2400" b="1" dirty="0" smtClean="0"/>
              <a:t>Both short and long GRB has extended emission</a:t>
            </a:r>
          </a:p>
          <a:p>
            <a:pPr>
              <a:buFont typeface="Wingdings" pitchFamily="2" charset="2"/>
              <a:buChar char="Ø"/>
            </a:pPr>
            <a:endParaRPr lang="en-US" sz="2400" b="1" dirty="0" smtClean="0"/>
          </a:p>
          <a:p>
            <a:pPr>
              <a:buFont typeface="Wingdings" pitchFamily="2" charset="2"/>
              <a:buChar char="Ø"/>
            </a:pPr>
            <a:r>
              <a:rPr lang="en-US" sz="2400" b="1" dirty="0" smtClean="0"/>
              <a:t>Precursors in wide energy band</a:t>
            </a:r>
          </a:p>
          <a:p>
            <a:pPr>
              <a:buFont typeface="Wingdings" pitchFamily="2" charset="2"/>
              <a:buChar char="Ø"/>
            </a:pPr>
            <a:endParaRPr lang="en-US" sz="2400" b="1" dirty="0" smtClean="0"/>
          </a:p>
          <a:p>
            <a:pPr>
              <a:buFont typeface="Wingdings" pitchFamily="2" charset="2"/>
              <a:buChar char="Ø"/>
            </a:pPr>
            <a:r>
              <a:rPr lang="en-US" sz="2400" b="1" dirty="0" smtClean="0"/>
              <a:t>High energy precursors</a:t>
            </a:r>
            <a:endParaRPr lang="ru-RU" sz="2400" b="1" dirty="0"/>
          </a:p>
        </p:txBody>
      </p:sp>
      <p:sp>
        <p:nvSpPr>
          <p:cNvPr id="3" name="Прямоугольник 2"/>
          <p:cNvSpPr/>
          <p:nvPr/>
        </p:nvSpPr>
        <p:spPr>
          <a:xfrm>
            <a:off x="0" y="-33061"/>
            <a:ext cx="9144000" cy="461665"/>
          </a:xfrm>
          <a:prstGeom prst="rect">
            <a:avLst/>
          </a:prstGeom>
        </p:spPr>
        <p:txBody>
          <a:bodyPr wrap="square">
            <a:spAutoFit/>
          </a:bodyPr>
          <a:lstStyle/>
          <a:p>
            <a:r>
              <a:rPr lang="ru-RU" sz="2400" b="1" i="1" dirty="0" smtClean="0"/>
              <a:t>PRESENT TIME </a:t>
            </a:r>
            <a:r>
              <a:rPr lang="ru-RU" sz="2400" b="1" i="1" dirty="0" smtClean="0">
                <a:sym typeface="Symbol"/>
              </a:rPr>
              <a:t></a:t>
            </a:r>
            <a:r>
              <a:rPr lang="en-US" sz="2400" b="1" i="1" dirty="0" smtClean="0">
                <a:sym typeface="Symbol"/>
              </a:rPr>
              <a:t> </a:t>
            </a:r>
            <a:r>
              <a:rPr lang="ru-RU" sz="2400" b="1" i="1" dirty="0" err="1" smtClean="0"/>
              <a:t>satellite</a:t>
            </a:r>
            <a:r>
              <a:rPr lang="ru-RU" sz="2400" b="1" i="1" dirty="0" smtClean="0"/>
              <a:t> </a:t>
            </a:r>
            <a:r>
              <a:rPr lang="ru-RU" sz="2400" b="1" i="1" dirty="0" err="1" smtClean="0"/>
              <a:t>experiments</a:t>
            </a:r>
            <a:r>
              <a:rPr lang="ru-RU" sz="2400" b="1" i="1" dirty="0" smtClean="0"/>
              <a:t> </a:t>
            </a:r>
            <a:r>
              <a:rPr lang="ru-RU" sz="2400" b="1" i="1" dirty="0" err="1" smtClean="0"/>
              <a:t>Fermi</a:t>
            </a:r>
            <a:r>
              <a:rPr lang="ru-RU" sz="2400" b="1" i="1" dirty="0" smtClean="0"/>
              <a:t> </a:t>
            </a:r>
            <a:r>
              <a:rPr lang="ru-RU" sz="2400" b="1" i="1" dirty="0" err="1" smtClean="0"/>
              <a:t>and</a:t>
            </a:r>
            <a:r>
              <a:rPr lang="ru-RU" sz="2400" b="1" i="1" dirty="0" smtClean="0"/>
              <a:t> AGILE.</a:t>
            </a:r>
            <a:endParaRPr lang="ru-RU" sz="2400" b="1" i="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063472"/>
          </a:xfrm>
          <a:prstGeom prst="rect">
            <a:avLst/>
          </a:prstGeom>
        </p:spPr>
        <p:txBody>
          <a:bodyPr wrap="square">
            <a:spAutoFit/>
          </a:bodyPr>
          <a:lstStyle/>
          <a:p>
            <a:pPr lvl="0"/>
            <a:r>
              <a:rPr lang="en-US" sz="2400" b="1" i="1" u="sng" dirty="0" smtClean="0">
                <a:ea typeface="Calibri" pitchFamily="34" charset="0"/>
                <a:cs typeface="Arial" pitchFamily="34" charset="0"/>
              </a:rPr>
              <a:t>CONCLUSIONS</a:t>
            </a:r>
          </a:p>
          <a:p>
            <a:pPr lvl="0">
              <a:buFont typeface="Wingdings" pitchFamily="2" charset="2"/>
              <a:buChar char="Ø"/>
            </a:pPr>
            <a:r>
              <a:rPr lang="en-US" sz="2400" b="1" i="1" dirty="0" smtClean="0">
                <a:latin typeface="Arial Narrow" pitchFamily="34" charset="0"/>
                <a:ea typeface="Calibri" pitchFamily="34" charset="0"/>
                <a:cs typeface="Arial" pitchFamily="34" charset="0"/>
              </a:rPr>
              <a:t>Both </a:t>
            </a:r>
            <a:r>
              <a:rPr lang="en-US" sz="2400" b="1" i="1" dirty="0" smtClean="0">
                <a:latin typeface="Arial Narrow" pitchFamily="34" charset="0"/>
                <a:ea typeface="Calibri" pitchFamily="34" charset="0"/>
                <a:cs typeface="Arial" pitchFamily="34" charset="0"/>
              </a:rPr>
              <a:t>short and long GRB has prompt and extended HE </a:t>
            </a:r>
            <a:r>
              <a:rPr lang="en-US" sz="2400" b="1" i="1" dirty="0" smtClean="0">
                <a:latin typeface="Arial Narrow" pitchFamily="34" charset="0"/>
                <a:ea typeface="Calibri" pitchFamily="34" charset="0"/>
                <a:cs typeface="Arial" pitchFamily="34" charset="0"/>
              </a:rPr>
              <a:t>emission</a:t>
            </a:r>
          </a:p>
          <a:p>
            <a:pPr lvl="0">
              <a:buFont typeface="Wingdings" pitchFamily="2" charset="2"/>
              <a:buChar char="Ø"/>
            </a:pPr>
            <a:endParaRPr lang="en-US" sz="500" b="1" i="1" dirty="0" smtClean="0">
              <a:latin typeface="Arial Narrow" pitchFamily="34" charset="0"/>
              <a:ea typeface="Calibri" pitchFamily="34" charset="0"/>
              <a:cs typeface="Arial" pitchFamily="34" charset="0"/>
            </a:endParaRPr>
          </a:p>
          <a:p>
            <a:pPr lvl="0">
              <a:buFont typeface="Wingdings" pitchFamily="2" charset="2"/>
              <a:buChar char="Ø"/>
            </a:pPr>
            <a:r>
              <a:rPr lang="en-US" sz="2400" b="1" i="1" dirty="0" smtClean="0">
                <a:latin typeface="Arial Narrow" pitchFamily="34" charset="0"/>
                <a:ea typeface="Calibri" pitchFamily="34" charset="0"/>
                <a:cs typeface="Arial" pitchFamily="34" charset="0"/>
              </a:rPr>
              <a:t>In some cases the temporal profiles of GRB in low and high </a:t>
            </a:r>
            <a:r>
              <a:rPr lang="en-US" sz="2400" b="1" i="1" dirty="0" smtClean="0">
                <a:latin typeface="Arial Narrow" pitchFamily="34" charset="0"/>
                <a:ea typeface="Calibri" pitchFamily="34" charset="0"/>
                <a:cs typeface="Arial" pitchFamily="34" charset="0"/>
              </a:rPr>
              <a:t>energy </a:t>
            </a:r>
            <a:r>
              <a:rPr lang="en-US" sz="2400" b="1" i="1" dirty="0" smtClean="0">
                <a:latin typeface="Arial Narrow" pitchFamily="34" charset="0"/>
                <a:ea typeface="Calibri" pitchFamily="34" charset="0"/>
                <a:cs typeface="Arial" pitchFamily="34" charset="0"/>
              </a:rPr>
              <a:t>bands are similar but in some cases they are different </a:t>
            </a:r>
            <a:r>
              <a:rPr lang="en-US" sz="2400" b="1" i="1" dirty="0" smtClean="0">
                <a:latin typeface="Arial Narrow" pitchFamily="34" charset="0"/>
                <a:ea typeface="Calibri" pitchFamily="34" charset="0"/>
                <a:cs typeface="Arial" pitchFamily="34" charset="0"/>
              </a:rPr>
              <a:t>and </a:t>
            </a:r>
            <a:r>
              <a:rPr lang="en-US" sz="2400" b="1" i="1" dirty="0" smtClean="0">
                <a:latin typeface="Arial Narrow" pitchFamily="34" charset="0"/>
                <a:ea typeface="Calibri" pitchFamily="34" charset="0"/>
                <a:cs typeface="Arial" pitchFamily="34" charset="0"/>
              </a:rPr>
              <a:t>maxima are not coincide (for example, GRB930131 and GRB 050525) </a:t>
            </a:r>
            <a:endParaRPr lang="en-US" sz="2400" b="1" i="1" dirty="0" smtClean="0">
              <a:latin typeface="Arial Narrow" pitchFamily="34" charset="0"/>
              <a:ea typeface="Calibri" pitchFamily="34" charset="0"/>
              <a:cs typeface="Arial" pitchFamily="34" charset="0"/>
            </a:endParaRPr>
          </a:p>
          <a:p>
            <a:pPr lvl="0">
              <a:buFont typeface="Wingdings" pitchFamily="2" charset="2"/>
              <a:buChar char="Ø"/>
            </a:pPr>
            <a:endParaRPr lang="ru-RU" sz="500" dirty="0" smtClean="0">
              <a:latin typeface="Arial Narrow" pitchFamily="34" charset="0"/>
            </a:endParaRPr>
          </a:p>
          <a:p>
            <a:pPr lvl="0" eaLnBrk="0" hangingPunct="0">
              <a:buFont typeface="Wingdings" pitchFamily="2" charset="2"/>
              <a:buChar char="Ø"/>
            </a:pPr>
            <a:r>
              <a:rPr lang="en-US" sz="2400" b="1" i="1" dirty="0" smtClean="0">
                <a:latin typeface="Arial Narrow" pitchFamily="34" charset="0"/>
                <a:ea typeface="Calibri" pitchFamily="34" charset="0"/>
                <a:cs typeface="Arial" pitchFamily="34" charset="0"/>
              </a:rPr>
              <a:t>Spectra of some GRB has additional high energy component </a:t>
            </a:r>
            <a:endParaRPr lang="en-US" sz="2400" b="1" i="1" dirty="0" smtClean="0">
              <a:latin typeface="Arial Narrow" pitchFamily="34" charset="0"/>
              <a:ea typeface="Calibri" pitchFamily="34" charset="0"/>
              <a:cs typeface="Arial" pitchFamily="34" charset="0"/>
            </a:endParaRPr>
          </a:p>
          <a:p>
            <a:pPr lvl="0" eaLnBrk="0" hangingPunct="0">
              <a:buFont typeface="Wingdings" pitchFamily="2" charset="2"/>
              <a:buChar char="Ø"/>
            </a:pPr>
            <a:endParaRPr lang="en-US" sz="500" b="1" i="1" dirty="0" smtClean="0">
              <a:latin typeface="Arial Narrow" pitchFamily="34" charset="0"/>
              <a:ea typeface="Calibri" pitchFamily="34" charset="0"/>
              <a:cs typeface="Arial" pitchFamily="34" charset="0"/>
            </a:endParaRPr>
          </a:p>
          <a:p>
            <a:pPr lvl="0" eaLnBrk="0" hangingPunct="0">
              <a:buFont typeface="Wingdings" pitchFamily="2" charset="2"/>
              <a:buChar char="Ø"/>
            </a:pPr>
            <a:r>
              <a:rPr lang="en-US" sz="2400" b="1" dirty="0" smtClean="0">
                <a:latin typeface="Arial Narrow" pitchFamily="34" charset="0"/>
              </a:rPr>
              <a:t>Extension </a:t>
            </a:r>
            <a:r>
              <a:rPr lang="en-US" sz="2400" b="1" dirty="0" smtClean="0">
                <a:latin typeface="Arial Narrow" pitchFamily="34" charset="0"/>
              </a:rPr>
              <a:t>of HE component to low energy region down to </a:t>
            </a:r>
            <a:r>
              <a:rPr lang="en-US" sz="2400" b="1" dirty="0" smtClean="0">
                <a:latin typeface="Arial Narrow" pitchFamily="34" charset="0"/>
              </a:rPr>
              <a:t>tens </a:t>
            </a:r>
            <a:r>
              <a:rPr lang="en-US" sz="2400" b="1" dirty="0" err="1" smtClean="0">
                <a:latin typeface="Arial Narrow" pitchFamily="34" charset="0"/>
              </a:rPr>
              <a:t>keV</a:t>
            </a:r>
            <a:endParaRPr lang="en-US" sz="500" b="1" i="1" dirty="0" smtClean="0">
              <a:latin typeface="Arial Narrow" pitchFamily="34" charset="0"/>
              <a:cs typeface="Arial" pitchFamily="34" charset="0"/>
            </a:endParaRPr>
          </a:p>
          <a:p>
            <a:pPr lvl="0" eaLnBrk="0" hangingPunct="0"/>
            <a:r>
              <a:rPr lang="en-US" sz="500" b="1" i="1" dirty="0" smtClean="0">
                <a:latin typeface="Arial Narrow" pitchFamily="34" charset="0"/>
                <a:ea typeface="Calibri" pitchFamily="34" charset="0"/>
                <a:cs typeface="Arial" pitchFamily="34" charset="0"/>
              </a:rPr>
              <a:t> </a:t>
            </a:r>
            <a:endParaRPr lang="en-US" sz="500" b="1" i="1" dirty="0" smtClean="0">
              <a:latin typeface="Arial Narrow" pitchFamily="34" charset="0"/>
              <a:ea typeface="Calibri" pitchFamily="34" charset="0"/>
              <a:cs typeface="Arial" pitchFamily="34" charset="0"/>
            </a:endParaRPr>
          </a:p>
          <a:p>
            <a:pPr lvl="0" eaLnBrk="0" hangingPunct="0">
              <a:buFont typeface="Wingdings" pitchFamily="2" charset="2"/>
              <a:buChar char="Ø"/>
            </a:pPr>
            <a:r>
              <a:rPr lang="en-US" sz="2400" b="1" i="1" dirty="0" smtClean="0">
                <a:latin typeface="Arial Narrow" pitchFamily="34" charset="0"/>
                <a:ea typeface="Calibri" pitchFamily="34" charset="0"/>
                <a:cs typeface="Arial" pitchFamily="34" charset="0"/>
              </a:rPr>
              <a:t>For </a:t>
            </a:r>
            <a:r>
              <a:rPr lang="en-US" sz="2400" b="1" i="1" dirty="0" smtClean="0">
                <a:latin typeface="Arial Narrow" pitchFamily="34" charset="0"/>
                <a:ea typeface="Calibri" pitchFamily="34" charset="0"/>
                <a:cs typeface="Arial" pitchFamily="34" charset="0"/>
              </a:rPr>
              <a:t>some GRB the hard to soft spectral evolution is absent </a:t>
            </a:r>
            <a:r>
              <a:rPr lang="en-US" sz="2400" b="1" i="1" dirty="0" smtClean="0">
                <a:latin typeface="Arial Narrow" pitchFamily="34" charset="0"/>
                <a:ea typeface="Calibri" pitchFamily="34" charset="0"/>
                <a:cs typeface="Arial" pitchFamily="34" charset="0"/>
              </a:rPr>
              <a:t>or </a:t>
            </a:r>
            <a:r>
              <a:rPr lang="en-US" sz="2400" b="1" i="1" dirty="0" smtClean="0">
                <a:latin typeface="Arial Narrow" pitchFamily="34" charset="0"/>
                <a:ea typeface="Calibri" pitchFamily="34" charset="0"/>
                <a:cs typeface="Arial" pitchFamily="34" charset="0"/>
              </a:rPr>
              <a:t>weakly defined (GRB930506 and GRB050525) </a:t>
            </a:r>
            <a:endParaRPr lang="en-US" sz="2400" b="1" i="1" dirty="0" smtClean="0">
              <a:latin typeface="Arial Narrow" pitchFamily="34" charset="0"/>
              <a:ea typeface="Calibri" pitchFamily="34" charset="0"/>
              <a:cs typeface="Arial" pitchFamily="34" charset="0"/>
            </a:endParaRPr>
          </a:p>
          <a:p>
            <a:pPr lvl="0" eaLnBrk="0" hangingPunct="0"/>
            <a:endParaRPr lang="ru-RU" sz="500" dirty="0" smtClean="0">
              <a:latin typeface="Arial Narrow" pitchFamily="34" charset="0"/>
            </a:endParaRPr>
          </a:p>
          <a:p>
            <a:pPr lvl="0" eaLnBrk="0" hangingPunct="0">
              <a:buFont typeface="Wingdings" pitchFamily="2" charset="2"/>
              <a:buChar char="Ø"/>
            </a:pPr>
            <a:r>
              <a:rPr lang="en-US" sz="2400" b="1" i="1" spc="-30" dirty="0" smtClean="0">
                <a:latin typeface="Arial Narrow" pitchFamily="34" charset="0"/>
                <a:ea typeface="Calibri" pitchFamily="34" charset="0"/>
                <a:cs typeface="Arial" pitchFamily="34" charset="0"/>
              </a:rPr>
              <a:t>During some GRB very high energy photons (up to 33 </a:t>
            </a:r>
            <a:r>
              <a:rPr lang="en-US" sz="2400" b="1" i="1" spc="-30" dirty="0" err="1" smtClean="0">
                <a:latin typeface="Arial Narrow" pitchFamily="34" charset="0"/>
                <a:ea typeface="Calibri" pitchFamily="34" charset="0"/>
                <a:cs typeface="Arial" pitchFamily="34" charset="0"/>
              </a:rPr>
              <a:t>GeV</a:t>
            </a:r>
            <a:r>
              <a:rPr lang="en-US" sz="2400" b="1" i="1" spc="-30" dirty="0" smtClean="0">
                <a:latin typeface="Arial Narrow" pitchFamily="34" charset="0"/>
                <a:ea typeface="Calibri" pitchFamily="34" charset="0"/>
                <a:cs typeface="Arial" pitchFamily="34" charset="0"/>
              </a:rPr>
              <a:t>) were </a:t>
            </a:r>
            <a:r>
              <a:rPr lang="en-US" sz="2400" b="1" i="1" spc="-30" dirty="0" smtClean="0">
                <a:latin typeface="Arial Narrow" pitchFamily="34" charset="0"/>
                <a:ea typeface="Calibri" pitchFamily="34" charset="0"/>
                <a:cs typeface="Arial" pitchFamily="34" charset="0"/>
              </a:rPr>
              <a:t>observed  in space experiments and up to some </a:t>
            </a:r>
            <a:r>
              <a:rPr lang="en-US" sz="2400" b="1" i="1" spc="-30" dirty="0" err="1" smtClean="0">
                <a:latin typeface="Arial Narrow" pitchFamily="34" charset="0"/>
                <a:ea typeface="Calibri" pitchFamily="34" charset="0"/>
                <a:cs typeface="Arial" pitchFamily="34" charset="0"/>
              </a:rPr>
              <a:t>TeV</a:t>
            </a:r>
            <a:r>
              <a:rPr lang="en-US" sz="2400" b="1" i="1" spc="-30" dirty="0" smtClean="0">
                <a:latin typeface="Arial Narrow" pitchFamily="34" charset="0"/>
                <a:ea typeface="Calibri" pitchFamily="34" charset="0"/>
                <a:cs typeface="Arial" pitchFamily="34" charset="0"/>
              </a:rPr>
              <a:t> </a:t>
            </a:r>
            <a:r>
              <a:rPr lang="en-US" sz="2400" b="1" i="1" spc="-30" dirty="0" smtClean="0">
                <a:latin typeface="Arial Narrow" pitchFamily="34" charset="0"/>
                <a:ea typeface="Calibri" pitchFamily="34" charset="0"/>
                <a:cs typeface="Arial" pitchFamily="34" charset="0"/>
              </a:rPr>
              <a:t> in </a:t>
            </a:r>
            <a:r>
              <a:rPr lang="en-US" sz="2400" b="1" i="1" spc="-30" dirty="0" smtClean="0">
                <a:latin typeface="Arial Narrow" pitchFamily="34" charset="0"/>
                <a:ea typeface="Calibri" pitchFamily="34" charset="0"/>
                <a:cs typeface="Arial" pitchFamily="34" charset="0"/>
              </a:rPr>
              <a:t>ground-based ones</a:t>
            </a:r>
            <a:r>
              <a:rPr lang="en-US" sz="2400" b="1" i="1" spc="-30" dirty="0" smtClean="0">
                <a:latin typeface="Arial Narrow" pitchFamily="34" charset="0"/>
                <a:ea typeface="Calibri" pitchFamily="34" charset="0"/>
                <a:cs typeface="Arial" pitchFamily="34" charset="0"/>
              </a:rPr>
              <a:t>.</a:t>
            </a:r>
          </a:p>
          <a:p>
            <a:pPr lvl="0" eaLnBrk="0" hangingPunct="0">
              <a:buFont typeface="Wingdings" pitchFamily="2" charset="2"/>
              <a:buChar char="Ø"/>
            </a:pPr>
            <a:endParaRPr lang="en-US" sz="500" b="1" i="1" spc="-30" dirty="0" smtClean="0">
              <a:latin typeface="Arial Narrow" pitchFamily="34" charset="0"/>
              <a:cs typeface="Arial" pitchFamily="34" charset="0"/>
            </a:endParaRPr>
          </a:p>
          <a:p>
            <a:pPr lvl="0" eaLnBrk="0" hangingPunct="0">
              <a:buFont typeface="Wingdings" pitchFamily="2" charset="2"/>
              <a:buChar char="Ø"/>
            </a:pPr>
            <a:r>
              <a:rPr lang="en-US" sz="2400" b="1" i="1" dirty="0" smtClean="0">
                <a:latin typeface="Arial Narrow" pitchFamily="34" charset="0"/>
                <a:cs typeface="Arial" pitchFamily="34" charset="0"/>
              </a:rPr>
              <a:t>3 types of GRB </a:t>
            </a:r>
            <a:r>
              <a:rPr lang="en-US" sz="2400" b="1" i="1" dirty="0" smtClean="0">
                <a:latin typeface="Arial Narrow" pitchFamily="34" charset="0"/>
                <a:cs typeface="Arial" pitchFamily="34" charset="0"/>
              </a:rPr>
              <a:t>precursors</a:t>
            </a:r>
          </a:p>
          <a:p>
            <a:pPr lvl="0" eaLnBrk="0" hangingPunct="0">
              <a:buFont typeface="Wingdings" pitchFamily="2" charset="2"/>
              <a:buChar char="Ø"/>
            </a:pPr>
            <a:endParaRPr lang="ru-RU" sz="500" dirty="0" smtClean="0">
              <a:latin typeface="Arial Narrow" pitchFamily="34" charset="0"/>
            </a:endParaRPr>
          </a:p>
          <a:p>
            <a:pPr eaLnBrk="0" hangingPunct="0">
              <a:buFont typeface="Wingdings" pitchFamily="2" charset="2"/>
              <a:buChar char="Ø"/>
            </a:pPr>
            <a:r>
              <a:rPr lang="en-US" sz="2400" b="1" i="1" dirty="0" smtClean="0">
                <a:latin typeface="Arial Narrow" pitchFamily="34" charset="0"/>
                <a:ea typeface="Calibri" pitchFamily="34" charset="0"/>
                <a:cs typeface="Arial" pitchFamily="34" charset="0"/>
              </a:rPr>
              <a:t>N</a:t>
            </a:r>
            <a:r>
              <a:rPr lang="en-US" sz="2400" b="1" i="1" dirty="0" smtClean="0">
                <a:latin typeface="Arial Narrow" pitchFamily="34" charset="0"/>
                <a:ea typeface="Calibri" pitchFamily="34" charset="0"/>
                <a:cs typeface="Arial" pitchFamily="34" charset="0"/>
              </a:rPr>
              <a:t>o  very high energy emission ( up to several hundred </a:t>
            </a:r>
            <a:r>
              <a:rPr lang="en-US" sz="2400" b="1" i="1" dirty="0" err="1" smtClean="0">
                <a:latin typeface="Arial Narrow" pitchFamily="34" charset="0"/>
                <a:ea typeface="Calibri" pitchFamily="34" charset="0"/>
                <a:cs typeface="Arial" pitchFamily="34" charset="0"/>
              </a:rPr>
              <a:t>MeV</a:t>
            </a:r>
            <a:r>
              <a:rPr lang="en-US" sz="2400" b="1" i="1" dirty="0" smtClean="0">
                <a:latin typeface="Arial Narrow" pitchFamily="34" charset="0"/>
                <a:ea typeface="Calibri" pitchFamily="34" charset="0"/>
                <a:cs typeface="Arial" pitchFamily="34" charset="0"/>
              </a:rPr>
              <a:t> ) during several GRB</a:t>
            </a:r>
          </a:p>
          <a:p>
            <a:pPr eaLnBrk="0" hangingPunct="0">
              <a:buFont typeface="Wingdings" pitchFamily="2" charset="2"/>
              <a:buChar char="Ø"/>
            </a:pPr>
            <a:endParaRPr lang="en-US" sz="500" b="1" i="1" dirty="0" smtClean="0">
              <a:latin typeface="Arial Narrow" pitchFamily="34" charset="0"/>
              <a:ea typeface="Calibri" pitchFamily="34" charset="0"/>
              <a:cs typeface="Arial" pitchFamily="34" charset="0"/>
            </a:endParaRPr>
          </a:p>
          <a:p>
            <a:pPr eaLnBrk="0" hangingPunct="0">
              <a:buFont typeface="Wingdings" pitchFamily="2" charset="2"/>
              <a:buChar char="Ø"/>
            </a:pPr>
            <a:r>
              <a:rPr lang="en-US" sz="2400" b="1" dirty="0" smtClean="0">
                <a:solidFill>
                  <a:srgbClr val="FFFFCC"/>
                </a:solidFill>
                <a:latin typeface="Arial Narrow" pitchFamily="34" charset="0"/>
              </a:rPr>
              <a:t>Should </a:t>
            </a:r>
            <a:r>
              <a:rPr lang="en-US" sz="2400" b="1" dirty="0" smtClean="0">
                <a:solidFill>
                  <a:srgbClr val="FFFFCC"/>
                </a:solidFill>
                <a:latin typeface="Arial Narrow" pitchFamily="34" charset="0"/>
              </a:rPr>
              <a:t>be introduced additional spectral characteristic </a:t>
            </a:r>
            <a:r>
              <a:rPr lang="en-US" sz="2400" b="1" dirty="0" err="1" smtClean="0">
                <a:solidFill>
                  <a:srgbClr val="FFFFCC"/>
                </a:solidFill>
                <a:latin typeface="Arial Narrow" pitchFamily="34" charset="0"/>
              </a:rPr>
              <a:t>E</a:t>
            </a:r>
            <a:r>
              <a:rPr lang="en-US" sz="2400" b="1" baseline="-25000" dirty="0" err="1" smtClean="0">
                <a:solidFill>
                  <a:srgbClr val="FFFFCC"/>
                </a:solidFill>
                <a:latin typeface="Arial Narrow" pitchFamily="34" charset="0"/>
              </a:rPr>
              <a:t>break</a:t>
            </a:r>
            <a:r>
              <a:rPr lang="en-US" sz="2400" b="1" dirty="0" smtClean="0">
                <a:solidFill>
                  <a:srgbClr val="FFFFCC"/>
                </a:solidFill>
                <a:latin typeface="Arial Narrow" pitchFamily="34" charset="0"/>
              </a:rPr>
              <a:t> </a:t>
            </a:r>
            <a:endParaRPr lang="en-US" sz="2400" b="1" dirty="0" smtClean="0">
              <a:solidFill>
                <a:srgbClr val="FFFFCC"/>
              </a:solidFill>
              <a:latin typeface="Arial Narrow" pitchFamily="34" charset="0"/>
            </a:endParaRPr>
          </a:p>
          <a:p>
            <a:pPr eaLnBrk="0" hangingPunct="0">
              <a:buFont typeface="Wingdings" pitchFamily="2" charset="2"/>
              <a:buChar char="Ø"/>
            </a:pPr>
            <a:endParaRPr lang="en-US" sz="500" b="1" dirty="0" smtClean="0">
              <a:solidFill>
                <a:srgbClr val="FFFFCC"/>
              </a:solidFill>
              <a:latin typeface="Arial Narrow" pitchFamily="34" charset="0"/>
            </a:endParaRPr>
          </a:p>
          <a:p>
            <a:pPr eaLnBrk="0" hangingPunct="0">
              <a:buFont typeface="Wingdings" pitchFamily="2" charset="2"/>
              <a:buChar char="Ø"/>
            </a:pPr>
            <a:r>
              <a:rPr lang="en-US" sz="2400" b="1" dirty="0" smtClean="0">
                <a:solidFill>
                  <a:srgbClr val="FFFFCC"/>
                </a:solidFill>
                <a:latin typeface="Arial Narrow" pitchFamily="34" charset="0"/>
              </a:rPr>
              <a:t> </a:t>
            </a:r>
            <a:r>
              <a:rPr lang="en-US" sz="2400" b="1" dirty="0" err="1" smtClean="0">
                <a:solidFill>
                  <a:srgbClr val="FFFFCC"/>
                </a:solidFill>
                <a:latin typeface="Arial Narrow" pitchFamily="34" charset="0"/>
              </a:rPr>
              <a:t>E</a:t>
            </a:r>
            <a:r>
              <a:rPr lang="en-US" sz="2400" b="1" baseline="-25000" dirty="0" err="1" smtClean="0">
                <a:solidFill>
                  <a:srgbClr val="FFFFCC"/>
                </a:solidFill>
                <a:latin typeface="Arial Narrow" pitchFamily="34" charset="0"/>
              </a:rPr>
              <a:t>break</a:t>
            </a:r>
            <a:r>
              <a:rPr lang="en-US" sz="2400" b="1" dirty="0" smtClean="0">
                <a:solidFill>
                  <a:srgbClr val="FFFFCC"/>
                </a:solidFill>
                <a:latin typeface="Arial Narrow" pitchFamily="34" charset="0"/>
              </a:rPr>
              <a:t> from some </a:t>
            </a:r>
            <a:r>
              <a:rPr lang="en-US" sz="2400" b="1" dirty="0" err="1" smtClean="0">
                <a:solidFill>
                  <a:srgbClr val="FFFFCC"/>
                </a:solidFill>
                <a:latin typeface="Arial Narrow" pitchFamily="34" charset="0"/>
              </a:rPr>
              <a:t>MeV</a:t>
            </a:r>
            <a:r>
              <a:rPr lang="en-US" sz="2400" b="1" dirty="0" smtClean="0">
                <a:solidFill>
                  <a:srgbClr val="FFFFCC"/>
                </a:solidFill>
                <a:latin typeface="Arial Narrow" pitchFamily="34" charset="0"/>
              </a:rPr>
              <a:t> up to hundreds of </a:t>
            </a:r>
            <a:r>
              <a:rPr lang="en-US" sz="2400" b="1" dirty="0" err="1" smtClean="0">
                <a:solidFill>
                  <a:srgbClr val="FFFFCC"/>
                </a:solidFill>
                <a:latin typeface="Arial Narrow" pitchFamily="34" charset="0"/>
              </a:rPr>
              <a:t>MeV</a:t>
            </a:r>
            <a:r>
              <a:rPr lang="en-US" sz="2400" b="1" dirty="0" smtClean="0">
                <a:solidFill>
                  <a:srgbClr val="FFFFCC"/>
                </a:solidFill>
                <a:latin typeface="Arial Narrow" pitchFamily="34" charset="0"/>
              </a:rPr>
              <a:t> and </a:t>
            </a:r>
            <a:r>
              <a:rPr lang="en-US" sz="2400" b="1" dirty="0" smtClean="0">
                <a:solidFill>
                  <a:srgbClr val="FFFFCC"/>
                </a:solidFill>
                <a:latin typeface="Arial Narrow" pitchFamily="34" charset="0"/>
              </a:rPr>
              <a:t>changed during burst</a:t>
            </a:r>
            <a:endParaRPr lang="en-US" sz="2400" b="1" dirty="0" smtClean="0">
              <a:solidFill>
                <a:srgbClr val="FFFFCC"/>
              </a:solidFill>
              <a:latin typeface="Arial Narrow" pitchFamily="34" charset="0"/>
              <a:sym typeface="Symbol"/>
            </a:endParaRPr>
          </a:p>
          <a:p>
            <a:pPr lvl="0" eaLnBrk="0" hangingPunct="0">
              <a:buFont typeface="Wingdings" pitchFamily="2" charset="2"/>
              <a:buChar char="Ø"/>
            </a:pPr>
            <a:endParaRPr lang="ru-RU" sz="2400" dirty="0">
              <a:latin typeface="Arial Narrow"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4612" y="3143248"/>
            <a:ext cx="4301177" cy="523220"/>
          </a:xfrm>
          <a:prstGeom prst="rect">
            <a:avLst/>
          </a:prstGeom>
          <a:noFill/>
        </p:spPr>
        <p:txBody>
          <a:bodyPr wrap="none" rtlCol="0">
            <a:spAutoFit/>
          </a:bodyPr>
          <a:lstStyle/>
          <a:p>
            <a:r>
              <a:rPr lang="en-US" sz="2800" b="1" dirty="0" smtClean="0"/>
              <a:t>Thank you for attention!</a:t>
            </a:r>
            <a:endParaRPr lang="ru-RU" sz="28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25" y="0"/>
            <a:ext cx="8001000" cy="6856413"/>
          </a:xfrm>
          <a:prstGeom prst="rect">
            <a:avLst/>
          </a:prstGeom>
          <a:noFill/>
        </p:spPr>
        <p:txBody>
          <a:bodyPr>
            <a:spAutoFit/>
          </a:bodyPr>
          <a:lstStyle/>
          <a:p>
            <a:pPr fontAlgn="auto">
              <a:spcBef>
                <a:spcPts val="0"/>
              </a:spcBef>
              <a:spcAft>
                <a:spcPts val="0"/>
              </a:spcAft>
              <a:defRPr/>
            </a:pPr>
            <a:r>
              <a:rPr lang="en-US" sz="2400" b="1" u="sng" dirty="0">
                <a:solidFill>
                  <a:srgbClr val="99FFCC"/>
                </a:solidFill>
                <a:cs typeface="Arial" pitchFamily="34" charset="0"/>
              </a:rPr>
              <a:t>GLAST GRB detection (GCN circulars</a:t>
            </a:r>
            <a:r>
              <a:rPr lang="en-US" sz="2400" b="1" u="sng" dirty="0" smtClean="0">
                <a:solidFill>
                  <a:srgbClr val="99FFCC"/>
                </a:solidFill>
                <a:cs typeface="Arial" pitchFamily="34" charset="0"/>
              </a:rPr>
              <a:t>) now 14 GRB:</a:t>
            </a:r>
            <a:endParaRPr lang="en-US" sz="2400" b="1" u="sng" dirty="0">
              <a:solidFill>
                <a:srgbClr val="99FFCC"/>
              </a:solidFill>
              <a:cs typeface="Arial" pitchFamily="34" charset="0"/>
            </a:endParaRPr>
          </a:p>
          <a:p>
            <a:pPr fontAlgn="auto">
              <a:spcBef>
                <a:spcPts val="0"/>
              </a:spcBef>
              <a:spcAft>
                <a:spcPts val="0"/>
              </a:spcAft>
              <a:defRPr/>
            </a:pPr>
            <a:r>
              <a:rPr lang="en-US" sz="2400" dirty="0">
                <a:solidFill>
                  <a:srgbClr val="99FFCC"/>
                </a:solidFill>
                <a:cs typeface="Arial" pitchFamily="34" charset="0"/>
              </a:rPr>
              <a:t>21 GRB and only 2 has high energy tails &gt;2MeV</a:t>
            </a:r>
          </a:p>
          <a:p>
            <a:pPr fontAlgn="auto">
              <a:spcBef>
                <a:spcPts val="0"/>
              </a:spcBef>
              <a:spcAft>
                <a:spcPts val="0"/>
              </a:spcAft>
              <a:defRPr/>
            </a:pPr>
            <a:r>
              <a:rPr lang="en-US" sz="2400" dirty="0">
                <a:solidFill>
                  <a:srgbClr val="99FFCC"/>
                </a:solidFill>
                <a:cs typeface="Arial" pitchFamily="34" charset="0"/>
              </a:rPr>
              <a:t>GRB               t</a:t>
            </a:r>
            <a:r>
              <a:rPr lang="en-US" sz="2400" baseline="-25000" dirty="0">
                <a:solidFill>
                  <a:srgbClr val="99FFCC"/>
                </a:solidFill>
                <a:cs typeface="Arial" pitchFamily="34" charset="0"/>
              </a:rPr>
              <a:t>90</a:t>
            </a:r>
            <a:r>
              <a:rPr lang="en-US" sz="2400" dirty="0">
                <a:solidFill>
                  <a:srgbClr val="99FFCC"/>
                </a:solidFill>
                <a:cs typeface="Arial" pitchFamily="34" charset="0"/>
              </a:rPr>
              <a:t> ,s     </a:t>
            </a:r>
            <a:r>
              <a:rPr lang="en-US" sz="2400" dirty="0" err="1">
                <a:solidFill>
                  <a:srgbClr val="99FFCC"/>
                </a:solidFill>
                <a:cs typeface="Arial" pitchFamily="34" charset="0"/>
              </a:rPr>
              <a:t>Epeak</a:t>
            </a:r>
            <a:r>
              <a:rPr lang="en-US" sz="2400" dirty="0">
                <a:solidFill>
                  <a:srgbClr val="99FFCC"/>
                </a:solidFill>
                <a:cs typeface="Arial" pitchFamily="34" charset="0"/>
              </a:rPr>
              <a:t>     </a:t>
            </a:r>
            <a:r>
              <a:rPr lang="en-US" sz="2400" dirty="0" err="1">
                <a:solidFill>
                  <a:srgbClr val="99FFCC"/>
                </a:solidFill>
                <a:cs typeface="Arial" pitchFamily="34" charset="0"/>
              </a:rPr>
              <a:t>Emax</a:t>
            </a:r>
            <a:endParaRPr lang="en-US" sz="2400" dirty="0">
              <a:solidFill>
                <a:srgbClr val="99FFCC"/>
              </a:solidFill>
              <a:cs typeface="Arial" pitchFamily="34" charset="0"/>
            </a:endParaRPr>
          </a:p>
          <a:p>
            <a:pPr fontAlgn="auto">
              <a:lnSpc>
                <a:spcPts val="2100"/>
              </a:lnSpc>
              <a:spcBef>
                <a:spcPts val="0"/>
              </a:spcBef>
              <a:spcAft>
                <a:spcPts val="0"/>
              </a:spcAft>
              <a:defRPr/>
            </a:pPr>
            <a:r>
              <a:rPr lang="en-US" sz="2400" dirty="0">
                <a:latin typeface="+mn-lt"/>
              </a:rPr>
              <a:t>GRB080913B:  140           114keV</a:t>
            </a:r>
            <a:br>
              <a:rPr lang="en-US" sz="2400" dirty="0">
                <a:latin typeface="+mn-lt"/>
              </a:rPr>
            </a:br>
            <a:r>
              <a:rPr lang="en-US" sz="2400" dirty="0">
                <a:solidFill>
                  <a:schemeClr val="accent6"/>
                </a:solidFill>
                <a:latin typeface="+mn-lt"/>
              </a:rPr>
              <a:t>GRB080916C:   66            444keV     &gt;1GeV</a:t>
            </a:r>
          </a:p>
          <a:p>
            <a:pPr fontAlgn="auto">
              <a:lnSpc>
                <a:spcPts val="2100"/>
              </a:lnSpc>
              <a:spcBef>
                <a:spcPts val="0"/>
              </a:spcBef>
              <a:spcAft>
                <a:spcPts val="0"/>
              </a:spcAft>
              <a:defRPr/>
            </a:pPr>
            <a:r>
              <a:rPr lang="en-US" sz="2400" dirty="0">
                <a:latin typeface="+mn-lt"/>
              </a:rPr>
              <a:t>GRB080916A:   60            109keV   1MeV</a:t>
            </a:r>
            <a:br>
              <a:rPr lang="en-US" sz="2400" dirty="0">
                <a:latin typeface="+mn-lt"/>
              </a:rPr>
            </a:br>
            <a:r>
              <a:rPr lang="en-US" sz="2400" dirty="0">
                <a:latin typeface="+mn-lt"/>
              </a:rPr>
              <a:t>GRB080912 :    17               ?             1MeV</a:t>
            </a:r>
            <a:br>
              <a:rPr lang="en-US" sz="2400" dirty="0">
                <a:latin typeface="+mn-lt"/>
              </a:rPr>
            </a:br>
            <a:r>
              <a:rPr lang="en-US" sz="2400" dirty="0">
                <a:latin typeface="+mn-lt"/>
              </a:rPr>
              <a:t>GRB080906B:   5               125keV    1MeV</a:t>
            </a:r>
            <a:br>
              <a:rPr lang="en-US" sz="2400" dirty="0">
                <a:latin typeface="+mn-lt"/>
              </a:rPr>
            </a:br>
            <a:r>
              <a:rPr lang="en-US" sz="2400" dirty="0">
                <a:latin typeface="+mn-lt"/>
              </a:rPr>
              <a:t>GRB080905C:   11              78.8keV   1MeV </a:t>
            </a:r>
            <a:br>
              <a:rPr lang="en-US" sz="2400" dirty="0">
                <a:latin typeface="+mn-lt"/>
              </a:rPr>
            </a:br>
            <a:r>
              <a:rPr lang="en-US" sz="2400" dirty="0">
                <a:latin typeface="+mn-lt"/>
              </a:rPr>
              <a:t>GRB080905B:  159(</a:t>
            </a:r>
            <a:r>
              <a:rPr lang="en-US" sz="2400" dirty="0" err="1">
                <a:latin typeface="+mn-lt"/>
              </a:rPr>
              <a:t>prec</a:t>
            </a:r>
            <a:r>
              <a:rPr lang="en-US" sz="2400" dirty="0">
                <a:latin typeface="+mn-lt"/>
              </a:rPr>
              <a:t>?)  ?            1MeV</a:t>
            </a:r>
          </a:p>
          <a:p>
            <a:pPr fontAlgn="auto">
              <a:lnSpc>
                <a:spcPts val="2100"/>
              </a:lnSpc>
              <a:spcBef>
                <a:spcPts val="0"/>
              </a:spcBef>
              <a:spcAft>
                <a:spcPts val="0"/>
              </a:spcAft>
              <a:defRPr/>
            </a:pPr>
            <a:r>
              <a:rPr lang="en-US" sz="2400" dirty="0">
                <a:latin typeface="+mn-lt"/>
              </a:rPr>
              <a:t>GRB080905A:   1                  ?           300keV</a:t>
            </a:r>
          </a:p>
          <a:p>
            <a:pPr fontAlgn="auto">
              <a:lnSpc>
                <a:spcPts val="2100"/>
              </a:lnSpc>
              <a:spcBef>
                <a:spcPts val="0"/>
              </a:spcBef>
              <a:spcAft>
                <a:spcPts val="0"/>
              </a:spcAft>
              <a:defRPr/>
            </a:pPr>
            <a:r>
              <a:rPr lang="en-US" sz="2400" dirty="0">
                <a:latin typeface="+mn-lt"/>
              </a:rPr>
              <a:t>GRB080904:     22       35keV(XRF?)  300keV</a:t>
            </a:r>
            <a:br>
              <a:rPr lang="en-US" sz="2400" dirty="0">
                <a:latin typeface="+mn-lt"/>
              </a:rPr>
            </a:br>
            <a:r>
              <a:rPr lang="en-US" sz="2400" dirty="0">
                <a:latin typeface="+mn-lt"/>
              </a:rPr>
              <a:t>GRB080830:     45               154 </a:t>
            </a:r>
            <a:r>
              <a:rPr lang="en-US" sz="2400" dirty="0" err="1">
                <a:latin typeface="+mn-lt"/>
              </a:rPr>
              <a:t>keV</a:t>
            </a:r>
            <a:r>
              <a:rPr lang="en-US" sz="2400" dirty="0">
                <a:latin typeface="+mn-lt"/>
              </a:rPr>
              <a:t>  &gt;300keV</a:t>
            </a:r>
            <a:br>
              <a:rPr lang="en-US" sz="2400" dirty="0">
                <a:latin typeface="+mn-lt"/>
              </a:rPr>
            </a:br>
            <a:r>
              <a:rPr lang="en-US" sz="2400" dirty="0">
                <a:solidFill>
                  <a:srgbClr val="FFFF00"/>
                </a:solidFill>
                <a:latin typeface="+mn-lt"/>
              </a:rPr>
              <a:t>GRB080825C:   22              170keV   &gt;500 </a:t>
            </a:r>
            <a:r>
              <a:rPr lang="en-US" sz="2400" dirty="0" err="1">
                <a:solidFill>
                  <a:srgbClr val="FFFF00"/>
                </a:solidFill>
                <a:latin typeface="+mn-lt"/>
              </a:rPr>
              <a:t>MeV</a:t>
            </a:r>
            <a:endParaRPr lang="en-US" sz="2400" dirty="0">
              <a:solidFill>
                <a:srgbClr val="FFFF00"/>
              </a:solidFill>
              <a:latin typeface="+mn-lt"/>
            </a:endParaRPr>
          </a:p>
          <a:p>
            <a:pPr fontAlgn="auto">
              <a:lnSpc>
                <a:spcPts val="2100"/>
              </a:lnSpc>
              <a:spcBef>
                <a:spcPts val="0"/>
              </a:spcBef>
              <a:spcAft>
                <a:spcPts val="0"/>
              </a:spcAft>
              <a:defRPr/>
            </a:pPr>
            <a:r>
              <a:rPr lang="en-US" sz="2400" dirty="0">
                <a:latin typeface="+mn-lt"/>
              </a:rPr>
              <a:t>GRB080824:     28               100keV   &gt;300 </a:t>
            </a:r>
            <a:r>
              <a:rPr lang="en-US" sz="2400" dirty="0" err="1">
                <a:latin typeface="+mn-lt"/>
              </a:rPr>
              <a:t>keV</a:t>
            </a:r>
            <a:r>
              <a:rPr lang="en-US" sz="2400" dirty="0">
                <a:latin typeface="+mn-lt"/>
              </a:rPr>
              <a:t/>
            </a:r>
            <a:br>
              <a:rPr lang="en-US" sz="2400" dirty="0">
                <a:latin typeface="+mn-lt"/>
              </a:rPr>
            </a:br>
            <a:r>
              <a:rPr lang="en-US" sz="2400" dirty="0">
                <a:latin typeface="+mn-lt"/>
              </a:rPr>
              <a:t>GRB080823:     46                165keV &gt;300keV</a:t>
            </a:r>
          </a:p>
          <a:p>
            <a:pPr fontAlgn="auto">
              <a:lnSpc>
                <a:spcPts val="2100"/>
              </a:lnSpc>
              <a:spcBef>
                <a:spcPts val="0"/>
              </a:spcBef>
              <a:spcAft>
                <a:spcPts val="0"/>
              </a:spcAft>
              <a:defRPr/>
            </a:pPr>
            <a:r>
              <a:rPr lang="en-US" sz="2400" dirty="0">
                <a:latin typeface="+mn-lt"/>
              </a:rPr>
              <a:t>GRB080818B : 10                 80keV &gt;300keV</a:t>
            </a:r>
          </a:p>
          <a:p>
            <a:pPr fontAlgn="auto">
              <a:lnSpc>
                <a:spcPts val="2100"/>
              </a:lnSpc>
              <a:spcBef>
                <a:spcPts val="0"/>
              </a:spcBef>
              <a:spcAft>
                <a:spcPts val="0"/>
              </a:spcAft>
              <a:defRPr/>
            </a:pPr>
            <a:r>
              <a:rPr lang="en-US" sz="2400" dirty="0">
                <a:latin typeface="+mn-lt"/>
              </a:rPr>
              <a:t>GRB080818 :    50                  ?            300keV </a:t>
            </a:r>
            <a:br>
              <a:rPr lang="en-US" sz="2400" dirty="0">
                <a:latin typeface="+mn-lt"/>
              </a:rPr>
            </a:br>
            <a:r>
              <a:rPr lang="en-US" sz="2400" dirty="0">
                <a:latin typeface="+mn-lt"/>
              </a:rPr>
              <a:t>GRB080817B :   6                   ?             1MeV</a:t>
            </a:r>
            <a:br>
              <a:rPr lang="en-US" sz="2400" dirty="0">
                <a:latin typeface="+mn-lt"/>
              </a:rPr>
            </a:br>
            <a:r>
              <a:rPr lang="en-US" sz="2400" dirty="0">
                <a:latin typeface="+mn-lt"/>
              </a:rPr>
              <a:t>GRB080817 :    70                  ?                   ?</a:t>
            </a:r>
            <a:br>
              <a:rPr lang="en-US" sz="2400" dirty="0">
                <a:latin typeface="+mn-lt"/>
              </a:rPr>
            </a:br>
            <a:r>
              <a:rPr lang="en-US" sz="2400" dirty="0">
                <a:solidFill>
                  <a:srgbClr val="F9AD6F"/>
                </a:solidFill>
                <a:latin typeface="+mn-lt"/>
              </a:rPr>
              <a:t>GRB080816B :   5              1230keV 3500keV</a:t>
            </a:r>
          </a:p>
          <a:p>
            <a:pPr fontAlgn="auto">
              <a:lnSpc>
                <a:spcPts val="2100"/>
              </a:lnSpc>
              <a:spcBef>
                <a:spcPts val="0"/>
              </a:spcBef>
              <a:spcAft>
                <a:spcPts val="0"/>
              </a:spcAft>
              <a:defRPr/>
            </a:pPr>
            <a:r>
              <a:rPr lang="en-US" sz="2400" dirty="0">
                <a:latin typeface="+mn-lt"/>
              </a:rPr>
              <a:t>GRB080816 :    70             147 </a:t>
            </a:r>
            <a:r>
              <a:rPr lang="en-US" sz="2400" dirty="0" err="1">
                <a:latin typeface="+mn-lt"/>
              </a:rPr>
              <a:t>keV</a:t>
            </a:r>
            <a:r>
              <a:rPr lang="en-US" sz="2400" dirty="0">
                <a:latin typeface="+mn-lt"/>
              </a:rPr>
              <a:t>  500keV</a:t>
            </a:r>
            <a:br>
              <a:rPr lang="en-US" sz="2400" dirty="0">
                <a:latin typeface="+mn-lt"/>
              </a:rPr>
            </a:br>
            <a:r>
              <a:rPr lang="en-US" sz="2400" dirty="0">
                <a:latin typeface="+mn-lt"/>
              </a:rPr>
              <a:t>GRB080812 :    15              140keV     ?</a:t>
            </a:r>
            <a:br>
              <a:rPr lang="en-US" sz="2400" dirty="0">
                <a:latin typeface="+mn-lt"/>
              </a:rPr>
            </a:br>
            <a:r>
              <a:rPr lang="en-US" sz="2400" dirty="0">
                <a:latin typeface="+mn-lt"/>
              </a:rPr>
              <a:t>GRB080810 :    &gt;120           314keV   ?</a:t>
            </a:r>
            <a:endParaRPr lang="ru-RU" sz="2400" dirty="0">
              <a:solidFill>
                <a:srgbClr val="99FFCC"/>
              </a:solidFill>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42875" y="657225"/>
          <a:ext cx="8929750" cy="5694064"/>
        </p:xfrm>
        <a:graphic>
          <a:graphicData uri="http://schemas.openxmlformats.org/drawingml/2006/table">
            <a:tbl>
              <a:tblPr firstRow="1" bandRow="1">
                <a:tableStyleId>{5940675A-B579-460E-94D1-54222C63F5DA}</a:tableStyleId>
              </a:tblPr>
              <a:tblGrid>
                <a:gridCol w="1143008"/>
                <a:gridCol w="1357322"/>
                <a:gridCol w="857256"/>
                <a:gridCol w="1643074"/>
                <a:gridCol w="642910"/>
                <a:gridCol w="3286180"/>
              </a:tblGrid>
              <a:tr h="517610">
                <a:tc>
                  <a:txBody>
                    <a:bodyPr/>
                    <a:lstStyle/>
                    <a:p>
                      <a:pPr algn="ctr">
                        <a:lnSpc>
                          <a:spcPts val="2200"/>
                        </a:lnSpc>
                      </a:pPr>
                      <a:r>
                        <a:rPr lang="en-US" sz="2200" b="1" dirty="0" smtClean="0">
                          <a:latin typeface="Arial" pitchFamily="34" charset="0"/>
                          <a:cs typeface="Arial" pitchFamily="34" charset="0"/>
                        </a:rPr>
                        <a:t>GRB</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t</a:t>
                      </a:r>
                      <a:r>
                        <a:rPr lang="en-US" sz="2200" b="1" baseline="-25000" dirty="0" smtClean="0">
                          <a:latin typeface="Arial" pitchFamily="34" charset="0"/>
                          <a:cs typeface="Arial" pitchFamily="34" charset="0"/>
                        </a:rPr>
                        <a:t>90</a:t>
                      </a:r>
                      <a:r>
                        <a:rPr lang="en-US" sz="2200" b="1" baseline="0" dirty="0" smtClean="0">
                          <a:latin typeface="Arial" pitchFamily="34" charset="0"/>
                          <a:cs typeface="Arial" pitchFamily="34" charset="0"/>
                        </a:rPr>
                        <a:t>,s</a:t>
                      </a:r>
                      <a:endParaRPr lang="ru-RU" sz="2200" b="1" baseline="0" dirty="0">
                        <a:latin typeface="Arial" pitchFamily="34" charset="0"/>
                        <a:cs typeface="Arial" pitchFamily="34" charset="0"/>
                      </a:endParaRPr>
                    </a:p>
                  </a:txBody>
                  <a:tcPr marL="0" marR="0" marT="0" marB="0" anchor="ctr"/>
                </a:tc>
                <a:tc>
                  <a:txBody>
                    <a:bodyPr/>
                    <a:lstStyle/>
                    <a:p>
                      <a:pPr algn="ctr">
                        <a:lnSpc>
                          <a:spcPts val="2200"/>
                        </a:lnSpc>
                      </a:pPr>
                      <a:r>
                        <a:rPr lang="en-US" sz="2200" b="1" dirty="0" err="1" smtClean="0">
                          <a:latin typeface="Arial" pitchFamily="34" charset="0"/>
                          <a:cs typeface="Arial" pitchFamily="34" charset="0"/>
                        </a:rPr>
                        <a:t>E</a:t>
                      </a:r>
                      <a:r>
                        <a:rPr lang="en-US" sz="2200" b="1" baseline="-25000" dirty="0" err="1" smtClean="0">
                          <a:latin typeface="Arial" pitchFamily="34" charset="0"/>
                          <a:cs typeface="Arial" pitchFamily="34" charset="0"/>
                        </a:rPr>
                        <a:t>max</a:t>
                      </a:r>
                      <a:r>
                        <a:rPr lang="en-US" sz="2200" b="1" baseline="-25000" dirty="0" smtClean="0">
                          <a:latin typeface="Arial" pitchFamily="34" charset="0"/>
                          <a:cs typeface="Arial" pitchFamily="34" charset="0"/>
                        </a:rPr>
                        <a:t>,</a:t>
                      </a:r>
                      <a:r>
                        <a:rPr lang="en-US" sz="2200" b="1" baseline="0" dirty="0" smtClean="0">
                          <a:latin typeface="Arial" pitchFamily="34" charset="0"/>
                          <a:cs typeface="Arial" pitchFamily="34" charset="0"/>
                        </a:rPr>
                        <a:t> </a:t>
                      </a:r>
                      <a:r>
                        <a:rPr lang="en-US" sz="2200" b="1" baseline="0" dirty="0" err="1" smtClean="0">
                          <a:latin typeface="Arial" pitchFamily="34" charset="0"/>
                          <a:cs typeface="Arial" pitchFamily="34" charset="0"/>
                        </a:rPr>
                        <a:t>MeV</a:t>
                      </a:r>
                      <a:endParaRPr lang="ru-RU" sz="2200" b="1" baseline="-25000"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no-Band component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z</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Difference</a:t>
                      </a:r>
                      <a:r>
                        <a:rPr lang="en-US" sz="2200" b="1" baseline="0" dirty="0" smtClean="0">
                          <a:latin typeface="Arial" pitchFamily="34" charset="0"/>
                          <a:cs typeface="Arial" pitchFamily="34" charset="0"/>
                        </a:rPr>
                        <a:t> in time profiles</a:t>
                      </a:r>
                      <a:endParaRPr lang="ru-RU" sz="2200" b="1" dirty="0">
                        <a:latin typeface="Arial" pitchFamily="34" charset="0"/>
                        <a:cs typeface="Arial" pitchFamily="34" charset="0"/>
                      </a:endParaRPr>
                    </a:p>
                  </a:txBody>
                  <a:tcPr marL="0" marR="0" marT="0" marB="0" anchor="ctr"/>
                </a:tc>
              </a:tr>
              <a:tr h="196770">
                <a:tc>
                  <a:txBody>
                    <a:bodyPr/>
                    <a:lstStyle/>
                    <a:p>
                      <a:pPr algn="ctr">
                        <a:lnSpc>
                          <a:spcPts val="2200"/>
                        </a:lnSpc>
                      </a:pPr>
                      <a:r>
                        <a:rPr lang="ru-RU" sz="2200" b="1" kern="1200" dirty="0" smtClean="0">
                          <a:solidFill>
                            <a:schemeClr val="tx1"/>
                          </a:solidFill>
                          <a:latin typeface="Arial" pitchFamily="34" charset="0"/>
                          <a:ea typeface="+mn-ea"/>
                          <a:cs typeface="Arial" pitchFamily="34" charset="0"/>
                        </a:rPr>
                        <a:t>910503</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ru-RU" sz="2200" b="1" kern="1200" dirty="0" smtClean="0">
                          <a:solidFill>
                            <a:schemeClr val="tx1"/>
                          </a:solidFill>
                          <a:latin typeface="Arial" pitchFamily="34" charset="0"/>
                          <a:ea typeface="+mn-ea"/>
                          <a:cs typeface="Arial" pitchFamily="34" charset="0"/>
                        </a:rPr>
                        <a:t>50.816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28458">
                <a:tc>
                  <a:txBody>
                    <a:bodyPr/>
                    <a:lstStyle/>
                    <a:p>
                      <a:pPr algn="ctr">
                        <a:lnSpc>
                          <a:spcPts val="2200"/>
                        </a:lnSpc>
                      </a:pPr>
                      <a:r>
                        <a:rPr lang="en-US" sz="2200" b="1" dirty="0" smtClean="0">
                          <a:latin typeface="Arial" pitchFamily="34" charset="0"/>
                          <a:cs typeface="Arial" pitchFamily="34" charset="0"/>
                        </a:rPr>
                        <a:t>920622</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35.968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188708">
                <a:tc>
                  <a:txBody>
                    <a:bodyPr/>
                    <a:lstStyle/>
                    <a:p>
                      <a:pPr algn="ctr">
                        <a:lnSpc>
                          <a:spcPts val="2200"/>
                        </a:lnSpc>
                      </a:pPr>
                      <a:r>
                        <a:rPr lang="en-US" sz="2200" b="1" dirty="0" smtClean="0">
                          <a:latin typeface="Arial" pitchFamily="34" charset="0"/>
                          <a:cs typeface="Arial" pitchFamily="34" charset="0"/>
                        </a:rPr>
                        <a:t>930131</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19.2</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30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20396">
                <a:tc>
                  <a:txBody>
                    <a:bodyPr/>
                    <a:lstStyle/>
                    <a:p>
                      <a:pPr algn="ctr">
                        <a:lnSpc>
                          <a:spcPts val="2200"/>
                        </a:lnSpc>
                      </a:pPr>
                      <a:r>
                        <a:rPr lang="en-US" sz="2200" b="1" kern="1200" dirty="0" smtClean="0">
                          <a:solidFill>
                            <a:schemeClr val="tx1"/>
                          </a:solidFill>
                          <a:latin typeface="Arial" pitchFamily="34" charset="0"/>
                          <a:ea typeface="+mn-ea"/>
                          <a:cs typeface="Arial" pitchFamily="34" charset="0"/>
                        </a:rPr>
                        <a:t>930506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kern="1200" dirty="0" smtClean="0">
                          <a:solidFill>
                            <a:schemeClr val="tx1"/>
                          </a:solidFill>
                          <a:latin typeface="Arial" pitchFamily="34" charset="0"/>
                          <a:ea typeface="+mn-ea"/>
                          <a:cs typeface="Arial" pitchFamily="34" charset="0"/>
                        </a:rPr>
                        <a:t>22.144</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167</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52084">
                <a:tc>
                  <a:txBody>
                    <a:bodyPr/>
                    <a:lstStyle/>
                    <a:p>
                      <a:pPr algn="ctr">
                        <a:lnSpc>
                          <a:spcPts val="2200"/>
                        </a:lnSpc>
                      </a:pPr>
                      <a:r>
                        <a:rPr lang="ru-RU" sz="2200" b="1" kern="1200" dirty="0" smtClean="0">
                          <a:solidFill>
                            <a:schemeClr val="tx1"/>
                          </a:solidFill>
                          <a:latin typeface="Arial" pitchFamily="34" charset="0"/>
                          <a:ea typeface="+mn-ea"/>
                          <a:cs typeface="Arial" pitchFamily="34" charset="0"/>
                        </a:rPr>
                        <a:t>940217</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kern="1200" dirty="0" smtClean="0">
                          <a:solidFill>
                            <a:schemeClr val="tx1"/>
                          </a:solidFill>
                          <a:latin typeface="Arial" pitchFamily="34" charset="0"/>
                          <a:ea typeface="+mn-ea"/>
                          <a:cs typeface="Arial" pitchFamily="34" charset="0"/>
                        </a:rPr>
                        <a:t>150.144</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18000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 (HE </a:t>
                      </a:r>
                      <a:r>
                        <a:rPr lang="en-US" sz="2200" b="1" baseline="0" dirty="0" smtClean="0">
                          <a:latin typeface="Arial" pitchFamily="34" charset="0"/>
                          <a:cs typeface="Arial" pitchFamily="34" charset="0"/>
                        </a:rPr>
                        <a:t> tail till to 1.5h)</a:t>
                      </a:r>
                      <a:endParaRPr lang="ru-RU" sz="2200" b="1" dirty="0">
                        <a:latin typeface="Arial" pitchFamily="34" charset="0"/>
                        <a:cs typeface="Arial" pitchFamily="34" charset="0"/>
                      </a:endParaRPr>
                    </a:p>
                  </a:txBody>
                  <a:tcPr marL="0" marR="0" marT="0" marB="0" anchor="ctr"/>
                </a:tc>
              </a:tr>
              <a:tr h="212334">
                <a:tc>
                  <a:txBody>
                    <a:bodyPr/>
                    <a:lstStyle/>
                    <a:p>
                      <a:pPr algn="ctr">
                        <a:lnSpc>
                          <a:spcPts val="2200"/>
                        </a:lnSpc>
                      </a:pPr>
                      <a:r>
                        <a:rPr lang="en-US" sz="2200" b="1" kern="1200" dirty="0" smtClean="0">
                          <a:solidFill>
                            <a:schemeClr val="tx1"/>
                          </a:solidFill>
                          <a:latin typeface="Arial" pitchFamily="34" charset="0"/>
                          <a:ea typeface="+mn-ea"/>
                          <a:cs typeface="Arial" pitchFamily="34" charset="0"/>
                        </a:rPr>
                        <a:t>940301</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kern="1200" dirty="0" smtClean="0">
                          <a:solidFill>
                            <a:schemeClr val="tx1"/>
                          </a:solidFill>
                          <a:latin typeface="Arial" pitchFamily="34" charset="0"/>
                          <a:ea typeface="+mn-ea"/>
                          <a:cs typeface="Arial" pitchFamily="34" charset="0"/>
                        </a:rPr>
                        <a:t>42.496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160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44022">
                <a:tc>
                  <a:txBody>
                    <a:bodyPr/>
                    <a:lstStyle/>
                    <a:p>
                      <a:pPr algn="ctr">
                        <a:lnSpc>
                          <a:spcPts val="2200"/>
                        </a:lnSpc>
                      </a:pPr>
                      <a:r>
                        <a:rPr lang="en-US" sz="2200" b="1" dirty="0" smtClean="0">
                          <a:latin typeface="Arial" pitchFamily="34" charset="0"/>
                          <a:cs typeface="Arial" pitchFamily="34" charset="0"/>
                        </a:rPr>
                        <a:t>940703</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34.88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139</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75710">
                <a:tc>
                  <a:txBody>
                    <a:bodyPr/>
                    <a:lstStyle/>
                    <a:p>
                      <a:pPr algn="ctr">
                        <a:lnSpc>
                          <a:spcPts val="2200"/>
                        </a:lnSpc>
                      </a:pPr>
                      <a:r>
                        <a:rPr lang="en-US" sz="2200" b="1" dirty="0" smtClean="0">
                          <a:latin typeface="Arial" pitchFamily="34" charset="0"/>
                          <a:cs typeface="Arial" pitchFamily="34" charset="0"/>
                        </a:rPr>
                        <a:t>940921</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39.936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178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142876">
                <a:tc>
                  <a:txBody>
                    <a:bodyPr/>
                    <a:lstStyle/>
                    <a:p>
                      <a:pPr algn="ctr">
                        <a:lnSpc>
                          <a:spcPts val="2200"/>
                        </a:lnSpc>
                      </a:pPr>
                      <a:r>
                        <a:rPr lang="en-US" sz="2200" b="1" dirty="0" smtClean="0">
                          <a:latin typeface="Arial" pitchFamily="34" charset="0"/>
                          <a:cs typeface="Arial" pitchFamily="34" charset="0"/>
                        </a:rPr>
                        <a:t>941017</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77.056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 </a:t>
                      </a:r>
                      <a:r>
                        <a:rPr lang="en-US" sz="2200" b="1" spc="-50" baseline="0" dirty="0" smtClean="0">
                          <a:latin typeface="Arial" pitchFamily="34" charset="0"/>
                          <a:cs typeface="Arial" pitchFamily="34" charset="0"/>
                        </a:rPr>
                        <a:t>(extended HE emission)</a:t>
                      </a:r>
                      <a:endParaRPr lang="ru-RU" sz="2200" b="1" spc="-50" baseline="0" dirty="0">
                        <a:latin typeface="Arial" pitchFamily="34" charset="0"/>
                        <a:cs typeface="Arial" pitchFamily="34" charset="0"/>
                      </a:endParaRPr>
                    </a:p>
                  </a:txBody>
                  <a:tcPr marL="0" marR="0" marT="0" marB="0" anchor="ctr"/>
                </a:tc>
              </a:tr>
              <a:tr h="246002">
                <a:tc>
                  <a:txBody>
                    <a:bodyPr/>
                    <a:lstStyle/>
                    <a:p>
                      <a:pPr algn="ctr">
                        <a:lnSpc>
                          <a:spcPts val="2200"/>
                        </a:lnSpc>
                      </a:pPr>
                      <a:r>
                        <a:rPr lang="en-US" sz="2200" b="1" dirty="0" smtClean="0">
                          <a:latin typeface="Arial" pitchFamily="34" charset="0"/>
                          <a:cs typeface="Arial" pitchFamily="34" charset="0"/>
                        </a:rPr>
                        <a:t>970202</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26.688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206252">
                <a:tc>
                  <a:txBody>
                    <a:bodyPr/>
                    <a:lstStyle/>
                    <a:p>
                      <a:pPr algn="ctr">
                        <a:lnSpc>
                          <a:spcPts val="2200"/>
                        </a:lnSpc>
                      </a:pPr>
                      <a:r>
                        <a:rPr lang="en-US" sz="2200" b="1" dirty="0" smtClean="0">
                          <a:latin typeface="Arial" pitchFamily="34" charset="0"/>
                          <a:cs typeface="Arial" pitchFamily="34" charset="0"/>
                        </a:rPr>
                        <a:t>990104</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18.944</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210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 (precursor)</a:t>
                      </a:r>
                      <a:endParaRPr lang="ru-RU" sz="2200" b="1" dirty="0">
                        <a:latin typeface="Arial" pitchFamily="34" charset="0"/>
                        <a:cs typeface="Arial" pitchFamily="34" charset="0"/>
                      </a:endParaRPr>
                    </a:p>
                  </a:txBody>
                  <a:tcPr marL="0" marR="0" marT="0" marB="0" anchor="ctr"/>
                </a:tc>
              </a:tr>
              <a:tr h="237940">
                <a:tc>
                  <a:txBody>
                    <a:bodyPr/>
                    <a:lstStyle/>
                    <a:p>
                      <a:pPr algn="ctr">
                        <a:lnSpc>
                          <a:spcPts val="2200"/>
                        </a:lnSpc>
                      </a:pPr>
                      <a:r>
                        <a:rPr lang="en-US" sz="2200" b="1" dirty="0" smtClean="0">
                          <a:latin typeface="Arial" pitchFamily="34" charset="0"/>
                          <a:cs typeface="Arial" pitchFamily="34" charset="0"/>
                        </a:rPr>
                        <a:t>990123</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63.360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128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1.60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 hard precursor?</a:t>
                      </a:r>
                      <a:endParaRPr lang="ru-RU" sz="2200" b="1" dirty="0">
                        <a:latin typeface="Arial" pitchFamily="34" charset="0"/>
                        <a:cs typeface="Arial" pitchFamily="34" charset="0"/>
                      </a:endParaRPr>
                    </a:p>
                  </a:txBody>
                  <a:tcPr marL="0" marR="0" marT="0" marB="0" anchor="ctr"/>
                </a:tc>
              </a:tr>
              <a:tr h="198190">
                <a:tc>
                  <a:txBody>
                    <a:bodyPr/>
                    <a:lstStyle/>
                    <a:p>
                      <a:pPr algn="ctr">
                        <a:lnSpc>
                          <a:spcPts val="2200"/>
                        </a:lnSpc>
                      </a:pPr>
                      <a:r>
                        <a:rPr lang="en-US" sz="2200" b="1" dirty="0" smtClean="0">
                          <a:latin typeface="Arial" pitchFamily="34" charset="0"/>
                          <a:cs typeface="Arial" pitchFamily="34" charset="0"/>
                        </a:rPr>
                        <a:t>021008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12(l)/8(h)</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25</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301316">
                <a:tc>
                  <a:txBody>
                    <a:bodyPr/>
                    <a:lstStyle/>
                    <a:p>
                      <a:pPr algn="ctr">
                        <a:lnSpc>
                          <a:spcPts val="2200"/>
                        </a:lnSpc>
                      </a:pPr>
                      <a:r>
                        <a:rPr lang="en-US" sz="2200" b="1" dirty="0" smtClean="0">
                          <a:latin typeface="Arial" pitchFamily="34" charset="0"/>
                          <a:cs typeface="Arial" pitchFamily="34" charset="0"/>
                        </a:rPr>
                        <a:t>050525C</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20(l)/24(h)</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150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r h="301316">
                <a:tc>
                  <a:txBody>
                    <a:bodyPr/>
                    <a:lstStyle/>
                    <a:p>
                      <a:pPr algn="ctr">
                        <a:lnSpc>
                          <a:spcPts val="2200"/>
                        </a:lnSpc>
                      </a:pPr>
                      <a:r>
                        <a:rPr lang="en-US" sz="2200" b="1" dirty="0" smtClean="0">
                          <a:latin typeface="Arial" pitchFamily="34" charset="0"/>
                          <a:cs typeface="Arial" pitchFamily="34" charset="0"/>
                        </a:rPr>
                        <a:t>080514B</a:t>
                      </a:r>
                      <a:endParaRPr lang="ru-RU" sz="2200" b="1" dirty="0">
                        <a:latin typeface="Arial" pitchFamily="34" charset="0"/>
                        <a:cs typeface="Arial" pitchFamily="34" charset="0"/>
                      </a:endParaRPr>
                    </a:p>
                  </a:txBody>
                  <a:tcPr marL="0" marR="0" marT="0" marB="0" anchor="ctr"/>
                </a:tc>
                <a:tc>
                  <a:txBody>
                    <a:bodyPr/>
                    <a:lstStyle/>
                    <a:p>
                      <a:pPr algn="ctr"/>
                      <a:r>
                        <a:rPr lang="en-US" sz="2200" b="0" dirty="0" smtClean="0">
                          <a:latin typeface="Arial" pitchFamily="34" charset="0"/>
                          <a:cs typeface="Arial" pitchFamily="34" charset="0"/>
                        </a:rPr>
                        <a:t>10</a:t>
                      </a:r>
                      <a:endParaRPr lang="ru-RU" sz="2200" b="0" dirty="0">
                        <a:latin typeface="Arial" pitchFamily="34" charset="0"/>
                        <a:cs typeface="Arial" pitchFamily="34" charset="0"/>
                      </a:endParaRPr>
                    </a:p>
                  </a:txBody>
                  <a:tcPr marL="0" marR="0" marT="0" marB="0" anchor="ctr"/>
                </a:tc>
                <a:tc>
                  <a:txBody>
                    <a:bodyPr/>
                    <a:lstStyle/>
                    <a:p>
                      <a:r>
                        <a:rPr lang="en-US" sz="2200" b="0" dirty="0" smtClean="0">
                          <a:latin typeface="Arial" pitchFamily="34" charset="0"/>
                          <a:cs typeface="Arial" pitchFamily="34" charset="0"/>
                        </a:rPr>
                        <a:t>&gt;1000</a:t>
                      </a:r>
                      <a:endParaRPr lang="ru-RU" sz="2200" b="0" dirty="0">
                        <a:latin typeface="Arial" pitchFamily="34" charset="0"/>
                        <a:cs typeface="Arial" pitchFamily="34" charset="0"/>
                      </a:endParaRPr>
                    </a:p>
                  </a:txBody>
                  <a:tcPr marL="0" marR="0" marT="0" marB="0" anchor="ctr"/>
                </a:tc>
                <a:tc>
                  <a:txBody>
                    <a:bodyPr/>
                    <a:lstStyle/>
                    <a:p>
                      <a:pPr algn="ctr">
                        <a:lnSpc>
                          <a:spcPts val="2200"/>
                        </a:lnSpc>
                      </a:pPr>
                      <a:r>
                        <a:rPr lang="ru-RU" sz="2200" b="0" dirty="0" smtClean="0">
                          <a:latin typeface="Arial" pitchFamily="34" charset="0"/>
                          <a:cs typeface="Arial" pitchFamily="34" charset="0"/>
                        </a:rPr>
                        <a:t>?</a:t>
                      </a:r>
                      <a:endParaRPr lang="ru-RU" sz="2200" b="0"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marL="0" marR="0" indent="0" algn="ctr" defTabSz="914400" rtl="0" eaLnBrk="1" fontAlgn="auto" latinLnBrk="0" hangingPunct="1">
                        <a:lnSpc>
                          <a:spcPts val="2200"/>
                        </a:lnSpc>
                        <a:spcBef>
                          <a:spcPts val="0"/>
                        </a:spcBef>
                        <a:spcAft>
                          <a:spcPts val="0"/>
                        </a:spcAft>
                        <a:buClrTx/>
                        <a:buSzTx/>
                        <a:buFontTx/>
                        <a:buNone/>
                        <a:tabLst/>
                        <a:defRPr/>
                      </a:pPr>
                      <a:r>
                        <a:rPr lang="en-US" sz="2200" b="1" dirty="0" smtClean="0">
                          <a:latin typeface="Arial" pitchFamily="34" charset="0"/>
                          <a:cs typeface="Arial" pitchFamily="34" charset="0"/>
                        </a:rPr>
                        <a:t>+ hard precursor?</a:t>
                      </a:r>
                      <a:endParaRPr lang="ru-RU" sz="2200" b="1" dirty="0" smtClean="0">
                        <a:latin typeface="Arial" pitchFamily="34" charset="0"/>
                        <a:cs typeface="Arial" pitchFamily="34" charset="0"/>
                      </a:endParaRPr>
                    </a:p>
                  </a:txBody>
                  <a:tcPr marL="0" marR="0" marT="0" marB="0" anchor="ctr"/>
                </a:tc>
              </a:tr>
              <a:tr h="301316">
                <a:tc>
                  <a:txBody>
                    <a:bodyPr/>
                    <a:lstStyle/>
                    <a:p>
                      <a:pPr algn="ctr">
                        <a:lnSpc>
                          <a:spcPts val="2200"/>
                        </a:lnSpc>
                      </a:pPr>
                      <a:r>
                        <a:rPr lang="en-US" sz="2200" b="1" dirty="0" smtClean="0">
                          <a:latin typeface="Arial" pitchFamily="34" charset="0"/>
                          <a:cs typeface="Arial" pitchFamily="34" charset="0"/>
                        </a:rPr>
                        <a:t>080528</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0" dirty="0" smtClean="0">
                          <a:latin typeface="Arial" pitchFamily="34" charset="0"/>
                          <a:cs typeface="Arial" pitchFamily="34" charset="0"/>
                        </a:rPr>
                        <a:t>0.25</a:t>
                      </a:r>
                      <a:endParaRPr lang="ru-RU" sz="2200" b="0" dirty="0">
                        <a:latin typeface="Arial" pitchFamily="34" charset="0"/>
                        <a:cs typeface="Arial" pitchFamily="34" charset="0"/>
                      </a:endParaRPr>
                    </a:p>
                  </a:txBody>
                  <a:tcPr marL="0" marR="0" marT="0" marB="0" anchor="ctr"/>
                </a:tc>
                <a:tc>
                  <a:txBody>
                    <a:bodyPr/>
                    <a:lstStyle/>
                    <a:p>
                      <a:pPr algn="ctr">
                        <a:lnSpc>
                          <a:spcPts val="2200"/>
                        </a:lnSpc>
                      </a:pPr>
                      <a:r>
                        <a:rPr lang="en-US" sz="2200" b="0" dirty="0" smtClean="0">
                          <a:latin typeface="Arial" pitchFamily="34" charset="0"/>
                          <a:cs typeface="Arial" pitchFamily="34" charset="0"/>
                        </a:rPr>
                        <a:t>&gt;10</a:t>
                      </a:r>
                      <a:r>
                        <a:rPr lang="ru-RU" sz="2200" b="0" dirty="0" smtClean="0">
                          <a:latin typeface="Arial" pitchFamily="34" charset="0"/>
                          <a:cs typeface="Arial" pitchFamily="34" charset="0"/>
                        </a:rPr>
                        <a:t>?</a:t>
                      </a:r>
                      <a:endParaRPr lang="ru-RU" sz="2200" b="0" dirty="0">
                        <a:latin typeface="Arial" pitchFamily="34" charset="0"/>
                        <a:cs typeface="Arial" pitchFamily="34" charset="0"/>
                      </a:endParaRPr>
                    </a:p>
                  </a:txBody>
                  <a:tcPr marL="0" marR="0" marT="0" marB="0" anchor="ctr"/>
                </a:tc>
                <a:tc>
                  <a:txBody>
                    <a:bodyPr/>
                    <a:lstStyle/>
                    <a:p>
                      <a:pPr algn="ctr">
                        <a:lnSpc>
                          <a:spcPts val="2200"/>
                        </a:lnSpc>
                      </a:pPr>
                      <a:r>
                        <a:rPr lang="ru-RU" sz="2200" b="0" dirty="0" smtClean="0">
                          <a:latin typeface="Arial" pitchFamily="34" charset="0"/>
                          <a:cs typeface="Arial" pitchFamily="34" charset="0"/>
                        </a:rPr>
                        <a:t>?</a:t>
                      </a:r>
                      <a:endParaRPr lang="ru-RU" sz="2200" b="0" dirty="0">
                        <a:latin typeface="Arial" pitchFamily="34" charset="0"/>
                        <a:cs typeface="Arial" pitchFamily="34" charset="0"/>
                      </a:endParaRPr>
                    </a:p>
                  </a:txBody>
                  <a:tcPr marL="0" marR="0" marT="0" marB="0" anchor="ctr"/>
                </a:tc>
                <a:tc>
                  <a:txBody>
                    <a:bodyPr/>
                    <a:lstStyle/>
                    <a:p>
                      <a:pPr algn="ctr">
                        <a:lnSpc>
                          <a:spcPts val="2200"/>
                        </a:lnSpc>
                      </a:pPr>
                      <a:r>
                        <a:rPr lang="ru-RU"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spc="-100" dirty="0" smtClean="0">
                          <a:latin typeface="Arial" pitchFamily="34" charset="0"/>
                          <a:cs typeface="Arial" pitchFamily="34" charset="0"/>
                        </a:rPr>
                        <a:t>Detection</a:t>
                      </a:r>
                      <a:r>
                        <a:rPr lang="en-US" sz="2200" b="1" spc="-100" baseline="0" dirty="0" smtClean="0">
                          <a:latin typeface="Arial" pitchFamily="34" charset="0"/>
                          <a:cs typeface="Arial" pitchFamily="34" charset="0"/>
                        </a:rPr>
                        <a:t> in 2.8-1433.5MeV</a:t>
                      </a:r>
                      <a:endParaRPr lang="ru-RU" sz="2200" b="1" spc="-100" dirty="0">
                        <a:latin typeface="Arial" pitchFamily="34" charset="0"/>
                        <a:cs typeface="Arial" pitchFamily="34" charset="0"/>
                      </a:endParaRPr>
                    </a:p>
                  </a:txBody>
                  <a:tcPr marL="0" marR="0" marT="0" marB="0" anchor="ctr"/>
                </a:tc>
              </a:tr>
              <a:tr h="285752">
                <a:tc>
                  <a:txBody>
                    <a:bodyPr/>
                    <a:lstStyle/>
                    <a:p>
                      <a:pPr algn="ctr">
                        <a:lnSpc>
                          <a:spcPts val="2200"/>
                        </a:lnSpc>
                      </a:pPr>
                      <a:r>
                        <a:rPr lang="en-US" sz="2200" b="1" smtClean="0">
                          <a:latin typeface="Arial" pitchFamily="34" charset="0"/>
                          <a:cs typeface="Arial" pitchFamily="34" charset="0"/>
                        </a:rPr>
                        <a:t>080825C</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23</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&gt;300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spc="-90" baseline="0" dirty="0" smtClean="0">
                          <a:latin typeface="Arial" pitchFamily="34" charset="0"/>
                          <a:cs typeface="Arial" pitchFamily="34" charset="0"/>
                        </a:rPr>
                        <a:t>HE emission only after 35s</a:t>
                      </a:r>
                      <a:endParaRPr lang="ru-RU" sz="2200" b="1" spc="-90" baseline="0" dirty="0">
                        <a:latin typeface="Arial" pitchFamily="34" charset="0"/>
                        <a:cs typeface="Arial" pitchFamily="34" charset="0"/>
                      </a:endParaRPr>
                    </a:p>
                  </a:txBody>
                  <a:tcPr marL="0" marR="0" marT="0" marB="0" anchor="ctr"/>
                </a:tc>
              </a:tr>
              <a:tr h="142876">
                <a:tc>
                  <a:txBody>
                    <a:bodyPr/>
                    <a:lstStyle/>
                    <a:p>
                      <a:pPr algn="ctr">
                        <a:lnSpc>
                          <a:spcPts val="2200"/>
                        </a:lnSpc>
                      </a:pPr>
                      <a:r>
                        <a:rPr lang="en-US" sz="2200" b="1" dirty="0" smtClean="0">
                          <a:latin typeface="Arial" pitchFamily="34" charset="0"/>
                          <a:cs typeface="Arial" pitchFamily="34" charset="0"/>
                        </a:rPr>
                        <a:t>080916C</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66</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&gt;1000</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c>
                  <a:txBody>
                    <a:bodyPr/>
                    <a:lstStyle/>
                    <a:p>
                      <a:pPr algn="ctr">
                        <a:lnSpc>
                          <a:spcPts val="2200"/>
                        </a:lnSpc>
                      </a:pPr>
                      <a:r>
                        <a:rPr lang="en-US" sz="2200" b="1" dirty="0" smtClean="0">
                          <a:latin typeface="Arial" pitchFamily="34" charset="0"/>
                          <a:cs typeface="Arial" pitchFamily="34" charset="0"/>
                        </a:rPr>
                        <a:t>-</a:t>
                      </a:r>
                      <a:endParaRPr lang="ru-RU" sz="2200" b="1" dirty="0">
                        <a:latin typeface="Arial" pitchFamily="34" charset="0"/>
                        <a:cs typeface="Arial" pitchFamily="34" charset="0"/>
                      </a:endParaRPr>
                    </a:p>
                  </a:txBody>
                  <a:tcPr marL="0" marR="0" marT="0" marB="0" anchor="ctr"/>
                </a:tc>
              </a:tr>
            </a:tbl>
          </a:graphicData>
        </a:graphic>
      </p:graphicFrame>
      <p:sp>
        <p:nvSpPr>
          <p:cNvPr id="18555" name="TextBox 2"/>
          <p:cNvSpPr txBox="1">
            <a:spLocks noChangeArrowheads="1"/>
          </p:cNvSpPr>
          <p:nvPr/>
        </p:nvSpPr>
        <p:spPr bwMode="auto">
          <a:xfrm>
            <a:off x="0" y="88900"/>
            <a:ext cx="9144000" cy="554038"/>
          </a:xfrm>
          <a:prstGeom prst="rect">
            <a:avLst/>
          </a:prstGeom>
          <a:noFill/>
          <a:ln w="9525">
            <a:noFill/>
            <a:miter lim="800000"/>
            <a:headEnd/>
            <a:tailEnd/>
          </a:ln>
        </p:spPr>
        <p:txBody>
          <a:bodyPr>
            <a:spAutoFit/>
          </a:bodyPr>
          <a:lstStyle/>
          <a:p>
            <a:pPr>
              <a:lnSpc>
                <a:spcPts val="1800"/>
              </a:lnSpc>
              <a:defRPr/>
            </a:pPr>
            <a:r>
              <a:rPr lang="en-US" sz="2400" b="1" i="1" spc="-40" dirty="0">
                <a:solidFill>
                  <a:srgbClr val="FFFF99"/>
                </a:solidFill>
                <a:latin typeface="Arial" charset="0"/>
                <a:cs typeface="Arial" charset="0"/>
              </a:rPr>
              <a:t>GRB with high energy tails: mostly long up to now </a:t>
            </a:r>
            <a:r>
              <a:rPr lang="en-US" sz="2400" b="1" i="1" dirty="0">
                <a:latin typeface="Arial" charset="0"/>
                <a:cs typeface="Arial" charset="0"/>
              </a:rPr>
              <a:t>– </a:t>
            </a:r>
            <a:r>
              <a:rPr lang="en-US" sz="2000" b="1" i="1" dirty="0">
                <a:solidFill>
                  <a:schemeClr val="accent6">
                    <a:lumMod val="40000"/>
                    <a:lumOff val="60000"/>
                  </a:schemeClr>
                </a:solidFill>
                <a:latin typeface="Arial" charset="0"/>
                <a:cs typeface="Arial" charset="0"/>
              </a:rPr>
              <a:t>tendency or </a:t>
            </a:r>
          </a:p>
          <a:p>
            <a:pPr>
              <a:lnSpc>
                <a:spcPts val="1800"/>
              </a:lnSpc>
              <a:defRPr/>
            </a:pPr>
            <a:r>
              <a:rPr lang="en-US" sz="2000" b="1" i="1" dirty="0">
                <a:solidFill>
                  <a:schemeClr val="accent6">
                    <a:lumMod val="40000"/>
                    <a:lumOff val="60000"/>
                  </a:schemeClr>
                </a:solidFill>
                <a:latin typeface="Arial" charset="0"/>
                <a:cs typeface="Arial" charset="0"/>
              </a:rPr>
              <a:t>                                                                                                     easy to detect?</a:t>
            </a:r>
            <a:endParaRPr lang="ru-RU" sz="2000" b="1" i="1" dirty="0">
              <a:solidFill>
                <a:schemeClr val="accent6">
                  <a:lumMod val="40000"/>
                  <a:lumOff val="60000"/>
                </a:schemeClr>
              </a:solidFill>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0" y="0"/>
            <a:ext cx="8929688" cy="7778750"/>
          </a:xfrm>
          <a:prstGeom prst="rect">
            <a:avLst/>
          </a:prstGeom>
          <a:noFill/>
          <a:ln w="9525">
            <a:noFill/>
            <a:miter lim="800000"/>
            <a:headEnd/>
            <a:tailEnd/>
          </a:ln>
        </p:spPr>
        <p:txBody>
          <a:bodyPr>
            <a:spAutoFit/>
          </a:bodyPr>
          <a:lstStyle/>
          <a:p>
            <a:pPr>
              <a:defRPr/>
            </a:pPr>
            <a:r>
              <a:rPr lang="en-US" sz="2400" b="1" i="1" dirty="0">
                <a:latin typeface="Arial" charset="0"/>
                <a:cs typeface="Arial" charset="0"/>
              </a:rPr>
              <a:t>                                            Types of </a:t>
            </a:r>
          </a:p>
          <a:p>
            <a:pPr>
              <a:defRPr/>
            </a:pPr>
            <a:r>
              <a:rPr lang="en-US" sz="2400" b="1" i="1" dirty="0">
                <a:latin typeface="Arial" charset="0"/>
                <a:cs typeface="Arial" charset="0"/>
              </a:rPr>
              <a:t>                          </a:t>
            </a:r>
            <a:r>
              <a:rPr lang="en-US" sz="2400" b="1" i="1" dirty="0">
                <a:solidFill>
                  <a:schemeClr val="accent6">
                    <a:lumMod val="40000"/>
                    <a:lumOff val="60000"/>
                  </a:schemeClr>
                </a:solidFill>
                <a:latin typeface="Arial" charset="0"/>
                <a:cs typeface="Arial" charset="0"/>
              </a:rPr>
              <a:t>GRB with high energy tails</a:t>
            </a:r>
          </a:p>
          <a:p>
            <a:pPr>
              <a:defRPr/>
            </a:pPr>
            <a:endParaRPr lang="en-US" sz="800" b="1" i="1" dirty="0">
              <a:latin typeface="Arial" charset="0"/>
              <a:cs typeface="Arial" charset="0"/>
            </a:endParaRPr>
          </a:p>
          <a:p>
            <a:pPr>
              <a:defRPr/>
            </a:pPr>
            <a:r>
              <a:rPr lang="en-US" sz="2400" b="1" i="1" dirty="0">
                <a:latin typeface="Arial" charset="0"/>
                <a:cs typeface="Arial" charset="0"/>
              </a:rPr>
              <a:t>        </a:t>
            </a:r>
            <a:r>
              <a:rPr lang="en-US" sz="2400" b="1" i="1" dirty="0">
                <a:solidFill>
                  <a:srgbClr val="FFFF99"/>
                </a:solidFill>
                <a:latin typeface="Arial" charset="0"/>
                <a:cs typeface="Arial" charset="0"/>
              </a:rPr>
              <a:t>Band spectra                                </a:t>
            </a:r>
            <a:r>
              <a:rPr lang="en-US" sz="2400" b="1" i="1" dirty="0">
                <a:solidFill>
                  <a:srgbClr val="ABFF81"/>
                </a:solidFill>
                <a:latin typeface="Arial" charset="0"/>
                <a:cs typeface="Arial" charset="0"/>
              </a:rPr>
              <a:t>presence of no-Band</a:t>
            </a:r>
          </a:p>
          <a:p>
            <a:pPr>
              <a:defRPr/>
            </a:pPr>
            <a:r>
              <a:rPr lang="en-US" sz="2400" b="1" i="1" dirty="0">
                <a:solidFill>
                  <a:srgbClr val="ABFF81"/>
                </a:solidFill>
                <a:latin typeface="Arial" charset="0"/>
                <a:cs typeface="Arial" charset="0"/>
              </a:rPr>
              <a:t>                                                        ?               component</a:t>
            </a:r>
          </a:p>
          <a:p>
            <a:pPr>
              <a:defRPr/>
            </a:pPr>
            <a:r>
              <a:rPr lang="en-US" sz="2400" b="1" i="1" dirty="0">
                <a:solidFill>
                  <a:srgbClr val="CCFFCC"/>
                </a:solidFill>
                <a:latin typeface="Arial" charset="0"/>
                <a:cs typeface="Arial" charset="0"/>
              </a:rPr>
              <a:t>                        </a:t>
            </a:r>
            <a:r>
              <a:rPr lang="en-US" sz="2400" b="1" i="1" dirty="0">
                <a:solidFill>
                  <a:srgbClr val="FFFF99"/>
                </a:solidFill>
                <a:latin typeface="Arial" charset="0"/>
                <a:cs typeface="Arial" charset="0"/>
              </a:rPr>
              <a:t>component</a:t>
            </a:r>
            <a:r>
              <a:rPr lang="en-US" sz="2400" b="1" i="1" dirty="0">
                <a:solidFill>
                  <a:srgbClr val="F9AD6F"/>
                </a:solidFill>
                <a:latin typeface="Arial" charset="0"/>
                <a:cs typeface="Arial" charset="0"/>
              </a:rPr>
              <a:t> </a:t>
            </a:r>
            <a:r>
              <a:rPr lang="en-US" sz="2400" b="1" i="1" dirty="0">
                <a:solidFill>
                  <a:srgbClr val="DDFEB0"/>
                </a:solidFill>
                <a:latin typeface="Arial" charset="0"/>
                <a:cs typeface="Arial" charset="0"/>
              </a:rPr>
              <a:t>with E&gt;</a:t>
            </a:r>
            <a:r>
              <a:rPr lang="en-US" sz="2400" b="1" i="1" dirty="0">
                <a:solidFill>
                  <a:srgbClr val="CCFF99"/>
                </a:solidFill>
                <a:latin typeface="Arial" charset="0"/>
                <a:cs typeface="Arial" charset="0"/>
              </a:rPr>
              <a:t>500MeV</a:t>
            </a:r>
          </a:p>
          <a:p>
            <a:pPr>
              <a:defRPr/>
            </a:pPr>
            <a:endParaRPr lang="en-US" sz="800" b="1" i="1" dirty="0">
              <a:solidFill>
                <a:srgbClr val="F9AD6F"/>
              </a:solidFill>
              <a:latin typeface="Arial" charset="0"/>
              <a:cs typeface="Arial" charset="0"/>
            </a:endParaRPr>
          </a:p>
          <a:p>
            <a:pPr>
              <a:lnSpc>
                <a:spcPts val="2300"/>
              </a:lnSpc>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simil</a:t>
            </a:r>
            <a:r>
              <a:rPr lang="en-US" sz="2400" b="1" i="1" dirty="0">
                <a:solidFill>
                  <a:srgbClr val="D7FF99"/>
                </a:solidFill>
                <a:latin typeface="Arial" charset="0"/>
                <a:cs typeface="Arial" charset="0"/>
              </a:rPr>
              <a:t>ar</a:t>
            </a:r>
            <a:r>
              <a:rPr lang="en-US" sz="2400" b="1" i="1" dirty="0">
                <a:solidFill>
                  <a:srgbClr val="CCFF99"/>
                </a:solidFill>
                <a:latin typeface="Arial" charset="0"/>
                <a:cs typeface="Arial" charset="0"/>
              </a:rPr>
              <a:t> tempo</a:t>
            </a:r>
            <a:r>
              <a:rPr lang="en-US" sz="2400" b="1" i="1" dirty="0">
                <a:solidFill>
                  <a:srgbClr val="ABFF81"/>
                </a:solidFill>
                <a:latin typeface="Arial" charset="0"/>
                <a:cs typeface="Arial" charset="0"/>
              </a:rPr>
              <a:t>ral </a:t>
            </a:r>
          </a:p>
          <a:p>
            <a:pPr>
              <a:lnSpc>
                <a:spcPts val="2300"/>
              </a:lnSpc>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 profil</a:t>
            </a:r>
            <a:r>
              <a:rPr lang="en-US" sz="2400" b="1" i="1" dirty="0">
                <a:solidFill>
                  <a:srgbClr val="D7FF99"/>
                </a:solidFill>
                <a:latin typeface="Arial" charset="0"/>
                <a:cs typeface="Arial" charset="0"/>
              </a:rPr>
              <a:t>es </a:t>
            </a:r>
            <a:r>
              <a:rPr lang="en-US" sz="2400" b="1" i="1" dirty="0">
                <a:solidFill>
                  <a:srgbClr val="D9FAA8"/>
                </a:solidFill>
                <a:latin typeface="Arial" charset="0"/>
                <a:cs typeface="Arial" charset="0"/>
              </a:rPr>
              <a:t>in </a:t>
            </a:r>
            <a:r>
              <a:rPr lang="en-US" sz="2400" b="1" i="1" dirty="0">
                <a:solidFill>
                  <a:srgbClr val="CCFF99"/>
                </a:solidFill>
                <a:latin typeface="Arial" charset="0"/>
                <a:cs typeface="Arial" charset="0"/>
              </a:rPr>
              <a:t>vari</a:t>
            </a:r>
            <a:r>
              <a:rPr lang="en-US" sz="2400" b="1" i="1" dirty="0">
                <a:solidFill>
                  <a:srgbClr val="ABFF81"/>
                </a:solidFill>
                <a:latin typeface="Arial" charset="0"/>
                <a:cs typeface="Arial" charset="0"/>
              </a:rPr>
              <a:t>ous</a:t>
            </a:r>
          </a:p>
          <a:p>
            <a:pPr>
              <a:lnSpc>
                <a:spcPts val="2300"/>
              </a:lnSpc>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energy</a:t>
            </a:r>
            <a:r>
              <a:rPr lang="en-US" sz="2400" b="1" i="1" dirty="0">
                <a:solidFill>
                  <a:srgbClr val="F9AD6F"/>
                </a:solidFill>
                <a:latin typeface="Arial" charset="0"/>
                <a:cs typeface="Arial" charset="0"/>
              </a:rPr>
              <a:t> </a:t>
            </a:r>
            <a:r>
              <a:rPr lang="en-US" sz="2400" b="1" i="1" dirty="0">
                <a:solidFill>
                  <a:srgbClr val="D7FF99"/>
                </a:solidFill>
                <a:latin typeface="Arial" charset="0"/>
                <a:cs typeface="Arial" charset="0"/>
              </a:rPr>
              <a:t>r</a:t>
            </a:r>
            <a:r>
              <a:rPr lang="en-US" sz="2400" b="1" i="1" dirty="0">
                <a:solidFill>
                  <a:srgbClr val="CCFF99"/>
                </a:solidFill>
                <a:latin typeface="Arial" charset="0"/>
                <a:cs typeface="Arial" charset="0"/>
              </a:rPr>
              <a:t>egi</a:t>
            </a:r>
            <a:r>
              <a:rPr lang="en-US" sz="2400" b="1" i="1" dirty="0">
                <a:solidFill>
                  <a:srgbClr val="ABFF81"/>
                </a:solidFill>
                <a:latin typeface="Arial" charset="0"/>
                <a:cs typeface="Arial" charset="0"/>
              </a:rPr>
              <a:t>ons</a:t>
            </a:r>
            <a:endParaRPr lang="en-US" sz="800" b="1" i="1" dirty="0">
              <a:solidFill>
                <a:srgbClr val="ABFF81"/>
              </a:solidFill>
              <a:latin typeface="Arial" charset="0"/>
              <a:cs typeface="Arial" charset="0"/>
            </a:endParaRPr>
          </a:p>
          <a:p>
            <a:pPr>
              <a:defRPr/>
            </a:pPr>
            <a:r>
              <a:rPr lang="en-US" sz="800" b="1" i="1" dirty="0">
                <a:solidFill>
                  <a:srgbClr val="F9AD6F"/>
                </a:solidFill>
                <a:latin typeface="Arial" charset="0"/>
                <a:cs typeface="Arial" charset="0"/>
              </a:rPr>
              <a:t>                                </a:t>
            </a:r>
          </a:p>
          <a:p>
            <a:pPr>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exten</a:t>
            </a:r>
            <a:r>
              <a:rPr lang="en-US" sz="2400" b="1" i="1" dirty="0">
                <a:solidFill>
                  <a:srgbClr val="DDFEB0"/>
                </a:solidFill>
                <a:latin typeface="Arial" charset="0"/>
                <a:cs typeface="Arial" charset="0"/>
              </a:rPr>
              <a:t>ded HE </a:t>
            </a:r>
            <a:r>
              <a:rPr lang="en-US" sz="2400" b="1" i="1" dirty="0">
                <a:solidFill>
                  <a:srgbClr val="CCFF99"/>
                </a:solidFill>
                <a:latin typeface="Arial" charset="0"/>
                <a:cs typeface="Arial" charset="0"/>
              </a:rPr>
              <a:t>emi</a:t>
            </a:r>
            <a:r>
              <a:rPr lang="en-US" sz="2400" b="1" i="1" dirty="0">
                <a:solidFill>
                  <a:srgbClr val="ABFF81"/>
                </a:solidFill>
                <a:latin typeface="Arial" charset="0"/>
                <a:cs typeface="Arial" charset="0"/>
              </a:rPr>
              <a:t>ssion</a:t>
            </a:r>
          </a:p>
          <a:p>
            <a:pPr>
              <a:defRPr/>
            </a:pPr>
            <a:endParaRPr lang="en-US" b="1" i="1" dirty="0">
              <a:solidFill>
                <a:srgbClr val="ABFF81"/>
              </a:solidFill>
              <a:latin typeface="Arial" charset="0"/>
              <a:cs typeface="Arial" charset="0"/>
            </a:endParaRPr>
          </a:p>
          <a:p>
            <a:pPr>
              <a:lnSpc>
                <a:spcPts val="2400"/>
              </a:lnSpc>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different</a:t>
            </a:r>
            <a:r>
              <a:rPr lang="en-US" sz="2400" b="1" i="1" dirty="0">
                <a:solidFill>
                  <a:srgbClr val="F9AD6F"/>
                </a:solidFill>
                <a:latin typeface="Arial" charset="0"/>
                <a:cs typeface="Arial" charset="0"/>
              </a:rPr>
              <a:t> </a:t>
            </a:r>
            <a:r>
              <a:rPr lang="en-US" sz="2400" b="1" i="1" dirty="0">
                <a:solidFill>
                  <a:srgbClr val="D7FF99"/>
                </a:solidFill>
                <a:latin typeface="Arial" charset="0"/>
                <a:cs typeface="Arial" charset="0"/>
              </a:rPr>
              <a:t>b</a:t>
            </a:r>
            <a:r>
              <a:rPr lang="en-US" sz="2400" b="1" i="1" dirty="0">
                <a:solidFill>
                  <a:srgbClr val="CCFF99"/>
                </a:solidFill>
                <a:latin typeface="Arial" charset="0"/>
                <a:cs typeface="Arial" charset="0"/>
              </a:rPr>
              <a:t>eha</a:t>
            </a:r>
            <a:r>
              <a:rPr lang="en-US" sz="2400" b="1" i="1" dirty="0">
                <a:solidFill>
                  <a:srgbClr val="ABFF81"/>
                </a:solidFill>
                <a:latin typeface="Arial" charset="0"/>
                <a:cs typeface="Arial" charset="0"/>
              </a:rPr>
              <a:t>vior</a:t>
            </a:r>
          </a:p>
          <a:p>
            <a:pPr>
              <a:lnSpc>
                <a:spcPts val="2400"/>
              </a:lnSpc>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of tem</a:t>
            </a:r>
            <a:r>
              <a:rPr lang="en-US" sz="2400" b="1" i="1" dirty="0">
                <a:solidFill>
                  <a:srgbClr val="D7FF99"/>
                </a:solidFill>
                <a:latin typeface="Arial" charset="0"/>
                <a:cs typeface="Arial" charset="0"/>
              </a:rPr>
              <a:t>poral</a:t>
            </a:r>
            <a:r>
              <a:rPr lang="en-US" sz="2400" b="1" i="1" dirty="0">
                <a:solidFill>
                  <a:srgbClr val="F9AD6F"/>
                </a:solidFill>
                <a:latin typeface="Arial" charset="0"/>
                <a:cs typeface="Arial" charset="0"/>
              </a:rPr>
              <a:t> </a:t>
            </a:r>
            <a:r>
              <a:rPr lang="en-US" sz="2400" b="1" i="1" dirty="0">
                <a:solidFill>
                  <a:srgbClr val="CCFF99"/>
                </a:solidFill>
                <a:latin typeface="Arial" charset="0"/>
                <a:cs typeface="Arial" charset="0"/>
              </a:rPr>
              <a:t>prof</a:t>
            </a:r>
            <a:r>
              <a:rPr lang="en-US" sz="2400" b="1" i="1" dirty="0">
                <a:solidFill>
                  <a:srgbClr val="ABFF81"/>
                </a:solidFill>
                <a:latin typeface="Arial" charset="0"/>
                <a:cs typeface="Arial" charset="0"/>
              </a:rPr>
              <a:t>iles </a:t>
            </a:r>
          </a:p>
          <a:p>
            <a:pPr>
              <a:lnSpc>
                <a:spcPts val="2400"/>
              </a:lnSpc>
              <a:defRPr/>
            </a:pPr>
            <a:r>
              <a:rPr lang="en-US" sz="2400" b="1" i="1" dirty="0">
                <a:solidFill>
                  <a:srgbClr val="FFFF99"/>
                </a:solidFill>
                <a:latin typeface="Arial" charset="0"/>
                <a:cs typeface="Arial" charset="0"/>
              </a:rPr>
              <a:t>                           in various </a:t>
            </a:r>
            <a:r>
              <a:rPr lang="en-US" sz="2400" b="1" i="1" dirty="0">
                <a:solidFill>
                  <a:srgbClr val="D7FF99"/>
                </a:solidFill>
                <a:latin typeface="Arial" charset="0"/>
                <a:cs typeface="Arial" charset="0"/>
              </a:rPr>
              <a:t>energ</a:t>
            </a:r>
            <a:r>
              <a:rPr lang="en-US" sz="2400" b="1" i="1" dirty="0">
                <a:solidFill>
                  <a:srgbClr val="CCFF99"/>
                </a:solidFill>
                <a:latin typeface="Arial" charset="0"/>
                <a:cs typeface="Arial" charset="0"/>
              </a:rPr>
              <a:t>y regi</a:t>
            </a:r>
            <a:r>
              <a:rPr lang="en-US" sz="2400" b="1" i="1" dirty="0">
                <a:solidFill>
                  <a:srgbClr val="ABFF81"/>
                </a:solidFill>
                <a:latin typeface="Arial" charset="0"/>
                <a:cs typeface="Arial" charset="0"/>
              </a:rPr>
              <a:t>ons</a:t>
            </a:r>
          </a:p>
          <a:p>
            <a:pPr>
              <a:defRPr/>
            </a:pPr>
            <a:endParaRPr lang="en-US" sz="800" b="1" i="1" dirty="0">
              <a:solidFill>
                <a:srgbClr val="CCFFFF"/>
              </a:solidFill>
              <a:latin typeface="Arial" charset="0"/>
              <a:cs typeface="Arial" charset="0"/>
            </a:endParaRPr>
          </a:p>
          <a:p>
            <a:pPr>
              <a:defRPr/>
            </a:pPr>
            <a:r>
              <a:rPr lang="en-US" sz="2400" b="1" i="1" dirty="0">
                <a:solidFill>
                  <a:srgbClr val="CCFFFF"/>
                </a:solidFill>
                <a:latin typeface="Arial" charset="0"/>
                <a:cs typeface="Arial" charset="0"/>
              </a:rPr>
              <a:t>                                            </a:t>
            </a:r>
            <a:r>
              <a:rPr lang="en-US" sz="2400" b="1" i="1" dirty="0">
                <a:solidFill>
                  <a:srgbClr val="ABFF81"/>
                </a:solidFill>
                <a:latin typeface="Arial" charset="0"/>
                <a:cs typeface="Arial" charset="0"/>
              </a:rPr>
              <a:t>no hard to soft evolution</a:t>
            </a:r>
          </a:p>
          <a:p>
            <a:pPr>
              <a:defRPr/>
            </a:pPr>
            <a:endParaRPr lang="en-US" sz="800" b="1" i="1" dirty="0">
              <a:solidFill>
                <a:srgbClr val="ABFF81"/>
              </a:solidFill>
              <a:latin typeface="Arial" charset="0"/>
              <a:cs typeface="Arial" charset="0"/>
            </a:endParaRPr>
          </a:p>
          <a:p>
            <a:pPr>
              <a:defRPr/>
            </a:pPr>
            <a:r>
              <a:rPr lang="en-US" sz="2400" b="1" i="1" dirty="0">
                <a:solidFill>
                  <a:srgbClr val="ABFF81"/>
                </a:solidFill>
                <a:latin typeface="Arial" charset="0"/>
                <a:cs typeface="Arial" charset="0"/>
              </a:rPr>
              <a:t>                                                   high energy precursors?</a:t>
            </a:r>
          </a:p>
          <a:p>
            <a:pPr>
              <a:defRPr/>
            </a:pPr>
            <a:endParaRPr lang="en-US" sz="800" b="1" i="1" dirty="0">
              <a:solidFill>
                <a:srgbClr val="CCFFFF"/>
              </a:solidFill>
              <a:latin typeface="Arial" charset="0"/>
              <a:cs typeface="Arial" charset="0"/>
            </a:endParaRPr>
          </a:p>
          <a:p>
            <a:pPr>
              <a:defRPr/>
            </a:pPr>
            <a:r>
              <a:rPr lang="en-US" sz="2400" b="1" i="1" dirty="0">
                <a:solidFill>
                  <a:srgbClr val="F9AD6F"/>
                </a:solidFill>
                <a:latin typeface="Arial" charset="0"/>
                <a:cs typeface="Arial" charset="0"/>
              </a:rPr>
              <a:t>                      </a:t>
            </a:r>
            <a:r>
              <a:rPr lang="en-US" sz="2400" b="1" i="1" dirty="0">
                <a:solidFill>
                  <a:srgbClr val="FFFF99"/>
                </a:solidFill>
                <a:latin typeface="Arial" charset="0"/>
                <a:cs typeface="Arial" charset="0"/>
              </a:rPr>
              <a:t>low ene</a:t>
            </a:r>
            <a:r>
              <a:rPr lang="en-US" sz="2400" b="1" i="1" dirty="0">
                <a:solidFill>
                  <a:srgbClr val="D7FF99"/>
                </a:solidFill>
                <a:latin typeface="Arial" charset="0"/>
                <a:cs typeface="Arial" charset="0"/>
              </a:rPr>
              <a:t>rgy p</a:t>
            </a:r>
            <a:r>
              <a:rPr lang="en-US" sz="2400" b="1" i="1" dirty="0">
                <a:solidFill>
                  <a:srgbClr val="CCFF99"/>
                </a:solidFill>
                <a:latin typeface="Arial" charset="0"/>
                <a:cs typeface="Arial" charset="0"/>
              </a:rPr>
              <a:t>recu</a:t>
            </a:r>
            <a:r>
              <a:rPr lang="en-US" sz="2400" b="1" i="1" dirty="0">
                <a:solidFill>
                  <a:srgbClr val="ABFF81"/>
                </a:solidFill>
                <a:latin typeface="Arial" charset="0"/>
                <a:cs typeface="Arial" charset="0"/>
              </a:rPr>
              <a:t>rsors</a:t>
            </a:r>
            <a:endParaRPr lang="en-US" sz="800" b="1" i="1" dirty="0">
              <a:solidFill>
                <a:srgbClr val="ABFF81"/>
              </a:solidFill>
              <a:latin typeface="Arial" charset="0"/>
              <a:cs typeface="Arial" charset="0"/>
            </a:endParaRPr>
          </a:p>
          <a:p>
            <a:pPr>
              <a:defRPr/>
            </a:pPr>
            <a:r>
              <a:rPr lang="en-US" sz="800" b="1" i="1" dirty="0">
                <a:solidFill>
                  <a:srgbClr val="F9AD6F"/>
                </a:solidFill>
                <a:latin typeface="Arial" charset="0"/>
                <a:cs typeface="Arial" charset="0"/>
              </a:rPr>
              <a:t>    </a:t>
            </a:r>
          </a:p>
          <a:p>
            <a:pPr>
              <a:defRPr/>
            </a:pPr>
            <a:r>
              <a:rPr lang="en-US" sz="2400" b="1" i="1" dirty="0">
                <a:solidFill>
                  <a:srgbClr val="FFFF99"/>
                </a:solidFill>
                <a:latin typeface="Arial" charset="0"/>
                <a:cs typeface="Arial" charset="0"/>
              </a:rPr>
              <a:t>               precursors </a:t>
            </a:r>
            <a:r>
              <a:rPr lang="en-US" sz="2400" b="1" i="1" dirty="0">
                <a:solidFill>
                  <a:srgbClr val="D7FF99"/>
                </a:solidFill>
                <a:latin typeface="Arial" charset="0"/>
                <a:cs typeface="Arial" charset="0"/>
              </a:rPr>
              <a:t>in </a:t>
            </a:r>
            <a:r>
              <a:rPr lang="en-US" sz="2400" b="1" i="1" dirty="0">
                <a:solidFill>
                  <a:srgbClr val="D9FAA8"/>
                </a:solidFill>
                <a:latin typeface="Arial" charset="0"/>
                <a:cs typeface="Arial" charset="0"/>
              </a:rPr>
              <a:t>wide</a:t>
            </a:r>
            <a:r>
              <a:rPr lang="en-US" sz="2400" b="1" i="1" dirty="0">
                <a:solidFill>
                  <a:srgbClr val="D7FF99"/>
                </a:solidFill>
                <a:latin typeface="Arial" charset="0"/>
                <a:cs typeface="Arial" charset="0"/>
              </a:rPr>
              <a:t> </a:t>
            </a:r>
            <a:r>
              <a:rPr lang="en-US" sz="2400" b="1" i="1" dirty="0">
                <a:solidFill>
                  <a:srgbClr val="CCFF99"/>
                </a:solidFill>
                <a:latin typeface="Arial" charset="0"/>
                <a:cs typeface="Arial" charset="0"/>
              </a:rPr>
              <a:t>energy</a:t>
            </a:r>
            <a:r>
              <a:rPr lang="en-US" sz="2400" b="1" i="1" dirty="0">
                <a:solidFill>
                  <a:srgbClr val="D9FAA8"/>
                </a:solidFill>
                <a:latin typeface="Arial" charset="0"/>
                <a:cs typeface="Arial" charset="0"/>
              </a:rPr>
              <a:t> </a:t>
            </a:r>
            <a:r>
              <a:rPr lang="en-US" sz="2400" b="1" i="1" dirty="0">
                <a:solidFill>
                  <a:srgbClr val="ABFF81"/>
                </a:solidFill>
                <a:latin typeface="Arial" charset="0"/>
                <a:cs typeface="Arial" charset="0"/>
              </a:rPr>
              <a:t>band</a:t>
            </a:r>
          </a:p>
          <a:p>
            <a:pPr>
              <a:defRPr/>
            </a:pPr>
            <a:r>
              <a:rPr lang="en-US" sz="2400" b="1" i="1" dirty="0">
                <a:latin typeface="Arial" charset="0"/>
                <a:cs typeface="Arial" charset="0"/>
              </a:rPr>
              <a:t>                                 </a:t>
            </a:r>
          </a:p>
          <a:p>
            <a:pPr>
              <a:defRPr/>
            </a:pPr>
            <a:endParaRPr lang="en-US" sz="2400" b="1" i="1" dirty="0">
              <a:latin typeface="Arial" charset="0"/>
              <a:cs typeface="Arial" charset="0"/>
            </a:endParaRPr>
          </a:p>
          <a:p>
            <a:pPr>
              <a:defRPr/>
            </a:pPr>
            <a:endParaRPr lang="ru-RU" sz="2400" b="1" i="1" dirty="0">
              <a:latin typeface="Arial" charset="0"/>
              <a:cs typeface="Arial" charset="0"/>
            </a:endParaRPr>
          </a:p>
        </p:txBody>
      </p:sp>
      <p:cxnSp>
        <p:nvCxnSpPr>
          <p:cNvPr id="4" name="Прямая соединительная линия 3"/>
          <p:cNvCxnSpPr/>
          <p:nvPr/>
        </p:nvCxnSpPr>
        <p:spPr>
          <a:xfrm rot="10800000" flipV="1">
            <a:off x="1928813" y="714375"/>
            <a:ext cx="428625" cy="285750"/>
          </a:xfrm>
          <a:prstGeom prst="line">
            <a:avLst/>
          </a:prstGeom>
          <a:ln w="508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5572125" y="714375"/>
            <a:ext cx="571500" cy="285750"/>
          </a:xfrm>
          <a:prstGeom prst="line">
            <a:avLst/>
          </a:prstGeom>
          <a:ln w="508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1928813" y="1214438"/>
            <a:ext cx="642937" cy="500062"/>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rot="10800000" flipV="1">
            <a:off x="4714875" y="1214438"/>
            <a:ext cx="1071563" cy="428625"/>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rot="5400000">
            <a:off x="5429251" y="1714500"/>
            <a:ext cx="1071562" cy="928687"/>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16200000" flipH="1">
            <a:off x="1321594" y="1321594"/>
            <a:ext cx="1500188" cy="1428750"/>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16200000" flipH="1">
            <a:off x="464344" y="1821657"/>
            <a:ext cx="2928937" cy="1714500"/>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5393532" y="2035969"/>
            <a:ext cx="2500312" cy="1714500"/>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5572125" y="2714625"/>
            <a:ext cx="3286125" cy="1000125"/>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rot="5400000">
            <a:off x="5786438" y="3286125"/>
            <a:ext cx="3786188" cy="357187"/>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16200000" flipH="1">
            <a:off x="-642937" y="2786063"/>
            <a:ext cx="4572000" cy="1428750"/>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rot="16200000" flipH="1">
            <a:off x="-1428749" y="3429000"/>
            <a:ext cx="5143500" cy="714375"/>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31" name="Соединительная линия уступом 30"/>
          <p:cNvCxnSpPr/>
          <p:nvPr/>
        </p:nvCxnSpPr>
        <p:spPr>
          <a:xfrm rot="5400000">
            <a:off x="4321969" y="2178844"/>
            <a:ext cx="4786312" cy="2857500"/>
          </a:xfrm>
          <a:prstGeom prst="bentConnector3">
            <a:avLst>
              <a:gd name="adj1" fmla="val 100149"/>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35" name="Соединительная линия уступом 34"/>
          <p:cNvCxnSpPr/>
          <p:nvPr/>
        </p:nvCxnSpPr>
        <p:spPr>
          <a:xfrm rot="5400000">
            <a:off x="4607719" y="2678907"/>
            <a:ext cx="5286375" cy="2357437"/>
          </a:xfrm>
          <a:prstGeom prst="bentConnector3">
            <a:avLst>
              <a:gd name="adj1" fmla="val 99188"/>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5500687" y="1857376"/>
            <a:ext cx="1643063" cy="1071562"/>
          </a:xfrm>
          <a:prstGeom prst="line">
            <a:avLst/>
          </a:prstGeom>
          <a:ln w="38100">
            <a:solidFill>
              <a:srgbClr val="ABFF8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16200000" flipH="1">
            <a:off x="1000125" y="1428751"/>
            <a:ext cx="2143125" cy="1714500"/>
          </a:xfrm>
          <a:prstGeom prst="line">
            <a:avLst/>
          </a:prstGeom>
          <a:ln w="38100" cap="rnd">
            <a:solidFill>
              <a:srgbClr val="FFFF9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0" y="0"/>
            <a:ext cx="9144000" cy="7212013"/>
          </a:xfrm>
          <a:prstGeom prst="rect">
            <a:avLst/>
          </a:prstGeom>
          <a:noFill/>
          <a:ln w="9525">
            <a:noFill/>
            <a:miter lim="800000"/>
            <a:headEnd/>
            <a:tailEnd/>
          </a:ln>
        </p:spPr>
        <p:txBody>
          <a:bodyPr>
            <a:spAutoFit/>
          </a:bodyPr>
          <a:lstStyle/>
          <a:p>
            <a:pPr algn="just" defTabSz="708025">
              <a:defRPr/>
            </a:pPr>
            <a:r>
              <a:rPr lang="en-US" sz="2400" b="1" i="1" u="sng" dirty="0">
                <a:solidFill>
                  <a:schemeClr val="accent6">
                    <a:lumMod val="40000"/>
                    <a:lumOff val="60000"/>
                  </a:schemeClr>
                </a:solidFill>
                <a:latin typeface="Arial" charset="0"/>
                <a:cs typeface="Arial" charset="0"/>
              </a:rPr>
              <a:t>Conclusions</a:t>
            </a:r>
          </a:p>
          <a:p>
            <a:pPr algn="just" defTabSz="708025">
              <a:defRPr/>
            </a:pPr>
            <a:endParaRPr lang="en-US" sz="1000" b="1" i="1" u="sng" dirty="0">
              <a:solidFill>
                <a:srgbClr val="C6FFA9"/>
              </a:solidFill>
              <a:latin typeface="Arial" charset="0"/>
              <a:cs typeface="Arial" charset="0"/>
            </a:endParaRPr>
          </a:p>
          <a:p>
            <a:pPr algn="just" defTabSz="708025">
              <a:lnSpc>
                <a:spcPts val="2600"/>
              </a:lnSpc>
              <a:defRPr/>
            </a:pPr>
            <a:r>
              <a:rPr lang="en-US" sz="2400" b="1" i="1" dirty="0">
                <a:solidFill>
                  <a:srgbClr val="C6FFA9"/>
                </a:solidFill>
                <a:latin typeface="Arial" charset="0"/>
                <a:cs typeface="Arial" charset="0"/>
              </a:rPr>
              <a:t>Some GRB with presence of high energy component (more than some </a:t>
            </a:r>
            <a:r>
              <a:rPr lang="en-US" sz="2400" b="1" i="1" dirty="0" err="1">
                <a:solidFill>
                  <a:srgbClr val="C6FFA9"/>
                </a:solidFill>
                <a:latin typeface="Arial" charset="0"/>
                <a:cs typeface="Arial" charset="0"/>
              </a:rPr>
              <a:t>MeV</a:t>
            </a:r>
            <a:r>
              <a:rPr lang="en-US" sz="2400" b="1" i="1" dirty="0">
                <a:solidFill>
                  <a:srgbClr val="C6FFA9"/>
                </a:solidFill>
                <a:latin typeface="Arial" charset="0"/>
                <a:cs typeface="Arial" charset="0"/>
              </a:rPr>
              <a:t>) within BATSE t</a:t>
            </a:r>
            <a:r>
              <a:rPr lang="en-US" sz="2400" b="1" i="1" baseline="-25000" dirty="0">
                <a:solidFill>
                  <a:srgbClr val="C6FFA9"/>
                </a:solidFill>
                <a:latin typeface="Arial" charset="0"/>
                <a:cs typeface="Arial" charset="0"/>
              </a:rPr>
              <a:t>90</a:t>
            </a:r>
            <a:r>
              <a:rPr lang="en-US" sz="2400" b="1" i="1" dirty="0">
                <a:solidFill>
                  <a:srgbClr val="C6FFA9"/>
                </a:solidFill>
                <a:latin typeface="Arial" charset="0"/>
                <a:cs typeface="Arial" charset="0"/>
              </a:rPr>
              <a:t> intervals were detected by other experiments onboard CGRO and later such component within RHESSI, HETE and SWIFT ones were detected by AVS-F apparatus (CORONAS-F satellite) Agile and GLAST too. </a:t>
            </a:r>
          </a:p>
          <a:p>
            <a:pPr algn="just" defTabSz="708025">
              <a:defRPr/>
            </a:pPr>
            <a:endParaRPr lang="en-US" sz="1000" b="1" i="1" dirty="0">
              <a:solidFill>
                <a:srgbClr val="C6FFA9"/>
              </a:solidFill>
              <a:latin typeface="Arial" charset="0"/>
              <a:cs typeface="Arial" charset="0"/>
            </a:endParaRPr>
          </a:p>
          <a:p>
            <a:pPr algn="just" defTabSz="708025">
              <a:lnSpc>
                <a:spcPts val="2600"/>
              </a:lnSpc>
              <a:defRPr/>
            </a:pPr>
            <a:r>
              <a:rPr lang="en-US" sz="2400" b="1" i="1" dirty="0">
                <a:solidFill>
                  <a:srgbClr val="FFFF99"/>
                </a:solidFill>
                <a:latin typeface="Arial" charset="0"/>
                <a:cs typeface="Arial" charset="0"/>
              </a:rPr>
              <a:t>In some cases the temporal profiles of GRB in low and high energy bands are similar but in some cases they are different and maxima are not coincide (for example, GRB930131 and GRB 050525) </a:t>
            </a:r>
          </a:p>
          <a:p>
            <a:pPr algn="just" defTabSz="708025">
              <a:defRPr/>
            </a:pPr>
            <a:endParaRPr lang="en-US" sz="1000" b="1" i="1" dirty="0">
              <a:solidFill>
                <a:srgbClr val="C6FFA9"/>
              </a:solidFill>
              <a:latin typeface="Arial" charset="0"/>
              <a:cs typeface="Arial" charset="0"/>
            </a:endParaRPr>
          </a:p>
          <a:p>
            <a:pPr algn="just" defTabSz="708025">
              <a:lnSpc>
                <a:spcPts val="2600"/>
              </a:lnSpc>
              <a:defRPr/>
            </a:pPr>
            <a:r>
              <a:rPr lang="en-US" sz="2400" b="1" i="1" dirty="0">
                <a:solidFill>
                  <a:srgbClr val="CCECFF"/>
                </a:solidFill>
                <a:latin typeface="Arial" charset="0"/>
                <a:cs typeface="Arial" charset="0"/>
              </a:rPr>
              <a:t>Spectra of some GRB has high energy component which contradict Band model. Moreover, for some such GRB the hard to soft spectral evolution is absent or weakly defined – for example, for GRB930506 and for GRB050525. </a:t>
            </a:r>
          </a:p>
          <a:p>
            <a:pPr algn="just" defTabSz="708025">
              <a:defRPr/>
            </a:pPr>
            <a:endParaRPr lang="en-US" sz="1000" b="1" i="1" dirty="0">
              <a:solidFill>
                <a:srgbClr val="C6FFA9"/>
              </a:solidFill>
              <a:latin typeface="Arial" charset="0"/>
              <a:cs typeface="Arial" charset="0"/>
            </a:endParaRPr>
          </a:p>
          <a:p>
            <a:pPr algn="just" defTabSz="708025">
              <a:defRPr/>
            </a:pPr>
            <a:r>
              <a:rPr lang="en-US" sz="2400" b="1" i="1" dirty="0">
                <a:latin typeface="Arial" charset="0"/>
                <a:cs typeface="Arial" charset="0"/>
              </a:rPr>
              <a:t>Unfortunately </a:t>
            </a:r>
            <a:r>
              <a:rPr lang="en-US" sz="2400" b="1" i="1" dirty="0" err="1">
                <a:latin typeface="Arial" charset="0"/>
                <a:cs typeface="Arial" charset="0"/>
              </a:rPr>
              <a:t>redshift</a:t>
            </a:r>
            <a:r>
              <a:rPr lang="en-US" sz="2400" b="1" i="1" dirty="0">
                <a:latin typeface="Arial" charset="0"/>
                <a:cs typeface="Arial" charset="0"/>
              </a:rPr>
              <a:t>  is known only for RB990123 (z=1.60) .</a:t>
            </a:r>
          </a:p>
          <a:p>
            <a:pPr algn="just" defTabSz="708025">
              <a:defRPr/>
            </a:pPr>
            <a:endParaRPr lang="en-US" sz="1000" b="1" i="1" dirty="0">
              <a:latin typeface="Arial" charset="0"/>
              <a:cs typeface="Arial" charset="0"/>
            </a:endParaRPr>
          </a:p>
          <a:p>
            <a:pPr algn="just" defTabSz="708025">
              <a:lnSpc>
                <a:spcPts val="2600"/>
              </a:lnSpc>
              <a:defRPr/>
            </a:pPr>
            <a:r>
              <a:rPr lang="en-US" sz="2400" b="1" i="1" dirty="0">
                <a:solidFill>
                  <a:schemeClr val="accent4">
                    <a:lumMod val="20000"/>
                    <a:lumOff val="80000"/>
                  </a:schemeClr>
                </a:solidFill>
                <a:latin typeface="Arial" charset="0"/>
                <a:cs typeface="Arial" charset="0"/>
              </a:rPr>
              <a:t>During some GRB very high energy photons (up to 18 </a:t>
            </a:r>
            <a:r>
              <a:rPr lang="en-US" sz="2400" b="1" i="1" dirty="0" err="1">
                <a:solidFill>
                  <a:schemeClr val="accent4">
                    <a:lumMod val="20000"/>
                    <a:lumOff val="80000"/>
                  </a:schemeClr>
                </a:solidFill>
                <a:latin typeface="Arial" charset="0"/>
                <a:cs typeface="Arial" charset="0"/>
              </a:rPr>
              <a:t>GeV</a:t>
            </a:r>
            <a:r>
              <a:rPr lang="en-US" sz="2400" b="1" i="1" dirty="0">
                <a:solidFill>
                  <a:schemeClr val="accent4">
                    <a:lumMod val="20000"/>
                    <a:lumOff val="80000"/>
                  </a:schemeClr>
                </a:solidFill>
                <a:latin typeface="Arial" charset="0"/>
                <a:cs typeface="Arial" charset="0"/>
              </a:rPr>
              <a:t> were observed  in space experiments and up to some </a:t>
            </a:r>
            <a:r>
              <a:rPr lang="en-US" sz="2400" b="1" i="1" dirty="0" err="1">
                <a:solidFill>
                  <a:schemeClr val="accent4">
                    <a:lumMod val="20000"/>
                    <a:lumOff val="80000"/>
                  </a:schemeClr>
                </a:solidFill>
                <a:latin typeface="Arial" charset="0"/>
                <a:cs typeface="Arial" charset="0"/>
              </a:rPr>
              <a:t>TeV</a:t>
            </a:r>
            <a:r>
              <a:rPr lang="en-US" sz="2400" b="1" i="1" dirty="0">
                <a:solidFill>
                  <a:schemeClr val="accent4">
                    <a:lumMod val="20000"/>
                    <a:lumOff val="80000"/>
                  </a:schemeClr>
                </a:solidFill>
                <a:latin typeface="Arial" charset="0"/>
                <a:cs typeface="Arial" charset="0"/>
              </a:rPr>
              <a:t> in ground-based ones.</a:t>
            </a:r>
          </a:p>
          <a:p>
            <a:pPr defTabSz="708025">
              <a:defRPr/>
            </a:pPr>
            <a:endParaRPr lang="ru-RU" dirty="0">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p:cNvSpPr txBox="1">
            <a:spLocks noChangeArrowheads="1"/>
          </p:cNvSpPr>
          <p:nvPr/>
        </p:nvSpPr>
        <p:spPr bwMode="auto">
          <a:xfrm>
            <a:off x="0" y="80963"/>
            <a:ext cx="9144000" cy="6503987"/>
          </a:xfrm>
          <a:prstGeom prst="rect">
            <a:avLst/>
          </a:prstGeom>
          <a:noFill/>
          <a:ln w="9525">
            <a:noFill/>
            <a:miter lim="800000"/>
            <a:headEnd/>
            <a:tailEnd/>
          </a:ln>
        </p:spPr>
        <p:txBody>
          <a:bodyPr>
            <a:spAutoFit/>
          </a:bodyPr>
          <a:lstStyle/>
          <a:p>
            <a:pPr>
              <a:lnSpc>
                <a:spcPts val="2000"/>
              </a:lnSpc>
            </a:pPr>
            <a:r>
              <a:rPr lang="en-US" sz="2400" b="1">
                <a:cs typeface="Arial" pitchFamily="34" charset="0"/>
              </a:rPr>
              <a:t>GLAST:  Fermi GBM &amp; LAT</a:t>
            </a:r>
          </a:p>
          <a:p>
            <a:pPr>
              <a:lnSpc>
                <a:spcPts val="2000"/>
              </a:lnSpc>
            </a:pPr>
            <a:endParaRPr lang="en-US" sz="2400" b="1">
              <a:cs typeface="Arial" pitchFamily="34" charset="0"/>
            </a:endParaRPr>
          </a:p>
          <a:p>
            <a:pPr>
              <a:lnSpc>
                <a:spcPts val="2000"/>
              </a:lnSpc>
            </a:pPr>
            <a:r>
              <a:rPr lang="en-US" sz="2200" b="1">
                <a:cs typeface="Arial" pitchFamily="34" charset="0"/>
              </a:rPr>
              <a:t>The </a:t>
            </a:r>
            <a:r>
              <a:rPr lang="en-US" sz="2200">
                <a:cs typeface="Arial" pitchFamily="34" charset="0"/>
              </a:rPr>
              <a:t>GLAST Burst Monitor includes 12 Sodium Iodide (NaI) scintillation detectors and 2 Bismuth Germanate (BGO) scintillation detectors. The NaI detectors cover the lower part of the energy range, from a few keV to about 1 MeV and provide burst triggers and locations. The BGO detectors cover the energy range of ~150 keV to ~30 MeV</a:t>
            </a:r>
          </a:p>
          <a:p>
            <a:pPr>
              <a:lnSpc>
                <a:spcPts val="2000"/>
              </a:lnSpc>
            </a:pPr>
            <a:endParaRPr lang="en-US" sz="2200">
              <a:cs typeface="Arial" pitchFamily="34" charset="0"/>
            </a:endParaRPr>
          </a:p>
          <a:p>
            <a:pPr>
              <a:lnSpc>
                <a:spcPts val="2000"/>
              </a:lnSpc>
            </a:pPr>
            <a:r>
              <a:rPr lang="en-US" sz="2200">
                <a:cs typeface="Arial" pitchFamily="34" charset="0"/>
              </a:rPr>
              <a:t>GLAST Large Area Telescope will consist of four main components. </a:t>
            </a:r>
          </a:p>
          <a:p>
            <a:pPr>
              <a:lnSpc>
                <a:spcPts val="2000"/>
              </a:lnSpc>
            </a:pPr>
            <a:r>
              <a:rPr lang="en-US" sz="2200">
                <a:cs typeface="Arial" pitchFamily="34" charset="0"/>
              </a:rPr>
              <a:t>Precision Tracker </a:t>
            </a:r>
          </a:p>
          <a:p>
            <a:pPr>
              <a:lnSpc>
                <a:spcPts val="2000"/>
              </a:lnSpc>
            </a:pPr>
            <a:r>
              <a:rPr lang="en-US" sz="2200">
                <a:cs typeface="Arial" pitchFamily="34" charset="0"/>
              </a:rPr>
              <a:t>Calorimeter </a:t>
            </a:r>
          </a:p>
          <a:p>
            <a:pPr>
              <a:lnSpc>
                <a:spcPts val="2000"/>
              </a:lnSpc>
            </a:pPr>
            <a:r>
              <a:rPr lang="en-US" sz="2200">
                <a:cs typeface="Arial" pitchFamily="34" charset="0"/>
              </a:rPr>
              <a:t>Data Acquisition System </a:t>
            </a:r>
          </a:p>
          <a:p>
            <a:pPr>
              <a:lnSpc>
                <a:spcPts val="2000"/>
              </a:lnSpc>
            </a:pPr>
            <a:r>
              <a:rPr lang="en-US" sz="2200">
                <a:cs typeface="Arial" pitchFamily="34" charset="0"/>
              </a:rPr>
              <a:t>Anticoincidence Detector (</a:t>
            </a:r>
            <a:r>
              <a:rPr lang="en-US" sz="2400">
                <a:latin typeface="Calibri" pitchFamily="34" charset="0"/>
              </a:rPr>
              <a:t>segmented plastic scintillator tiles</a:t>
            </a:r>
            <a:r>
              <a:rPr lang="en-US" sz="2200">
                <a:cs typeface="Arial" pitchFamily="34" charset="0"/>
              </a:rPr>
              <a:t>) </a:t>
            </a:r>
          </a:p>
          <a:p>
            <a:pPr>
              <a:lnSpc>
                <a:spcPts val="2000"/>
              </a:lnSpc>
            </a:pPr>
            <a:endParaRPr lang="en-US" sz="2200">
              <a:cs typeface="Arial" pitchFamily="34" charset="0"/>
            </a:endParaRPr>
          </a:p>
          <a:p>
            <a:pPr>
              <a:lnSpc>
                <a:spcPts val="2000"/>
              </a:lnSpc>
            </a:pPr>
            <a:r>
              <a:rPr lang="en-US" sz="2200">
                <a:cs typeface="Arial" pitchFamily="34" charset="0"/>
              </a:rPr>
              <a:t>LAT baseline design for the GLAST tracker consists of a four-by-four array of tower modules. Each tower module consists of interleaved planes of silicon-strip detectors and tungsten converter sheets. Silicon-strip detectors are able to more precisely track the electron or positron produced from the initial gamma-ray than previous types of detectors. SSDs will have the ability to determine the location of an object in the sky to within 0.5 to 5 arc minutes.</a:t>
            </a:r>
          </a:p>
          <a:p>
            <a:pPr>
              <a:lnSpc>
                <a:spcPts val="2000"/>
              </a:lnSpc>
            </a:pPr>
            <a:endParaRPr lang="en-US" sz="2200">
              <a:cs typeface="Arial" pitchFamily="34" charset="0"/>
            </a:endParaRPr>
          </a:p>
          <a:p>
            <a:pPr>
              <a:lnSpc>
                <a:spcPts val="2000"/>
              </a:lnSpc>
            </a:pPr>
            <a:r>
              <a:rPr lang="en-US" sz="2200">
                <a:cs typeface="Arial" pitchFamily="34" charset="0"/>
              </a:rPr>
              <a:t>Calorimeter consist of CsI(Tl) bars, arranged in a segmented manner, give both longitudinal and transverse information about the energy deposition pattern.</a:t>
            </a:r>
            <a:endParaRPr lang="ru-RU" sz="220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print"/>
          <a:srcRect l="50756" t="52144" b="2355"/>
          <a:stretch>
            <a:fillRect/>
          </a:stretch>
        </p:blipFill>
        <p:spPr bwMode="auto">
          <a:xfrm>
            <a:off x="214282" y="285728"/>
            <a:ext cx="7358114" cy="6572272"/>
          </a:xfrm>
          <a:prstGeom prst="rect">
            <a:avLst/>
          </a:prstGeom>
          <a:noFill/>
          <a:ln w="9525">
            <a:noFill/>
            <a:miter lim="800000"/>
            <a:headEnd/>
            <a:tailEnd/>
          </a:ln>
          <a:effectLst/>
        </p:spPr>
      </p:pic>
      <p:sp>
        <p:nvSpPr>
          <p:cNvPr id="3" name="Прямоугольник 2"/>
          <p:cNvSpPr/>
          <p:nvPr/>
        </p:nvSpPr>
        <p:spPr>
          <a:xfrm>
            <a:off x="1214414" y="1000108"/>
            <a:ext cx="2903359" cy="369332"/>
          </a:xfrm>
          <a:prstGeom prst="rect">
            <a:avLst/>
          </a:prstGeom>
        </p:spPr>
        <p:txBody>
          <a:bodyPr wrap="none">
            <a:spAutoFit/>
          </a:bodyPr>
          <a:lstStyle/>
          <a:p>
            <a:r>
              <a:rPr lang="it-IT" b="1" dirty="0" smtClean="0">
                <a:solidFill>
                  <a:srgbClr val="F82F00"/>
                </a:solidFill>
                <a:effectLst>
                  <a:outerShdw blurRad="38100" dist="38100" dir="2700000" algn="tl">
                    <a:srgbClr val="C0C0C0"/>
                  </a:outerShdw>
                </a:effectLst>
              </a:rPr>
              <a:t>Amati et al, July 13, 2010</a:t>
            </a:r>
            <a:endParaRPr lang="ru-RU" dirty="0"/>
          </a:p>
        </p:txBody>
      </p:sp>
      <p:graphicFrame>
        <p:nvGraphicFramePr>
          <p:cNvPr id="49155" name="Object 3"/>
          <p:cNvGraphicFramePr>
            <a:graphicFrameLocks noChangeAspect="1"/>
          </p:cNvGraphicFramePr>
          <p:nvPr/>
        </p:nvGraphicFramePr>
        <p:xfrm>
          <a:off x="4214813" y="261938"/>
          <a:ext cx="2928937" cy="4143375"/>
        </p:xfrm>
        <a:graphic>
          <a:graphicData uri="http://schemas.openxmlformats.org/presentationml/2006/ole">
            <p:oleObj spid="_x0000_s49155" name="Graph" r:id="rId4" imgW="4156200" imgH="2900160" progId="Origin50.Graph">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2316</TotalTime>
  <Words>2198</Words>
  <Application>Microsoft Office PowerPoint</Application>
  <PresentationFormat>Экран (4:3)</PresentationFormat>
  <Paragraphs>502</Paragraphs>
  <Slides>39</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39</vt:i4>
      </vt:variant>
    </vt:vector>
  </HeadingPairs>
  <TitlesOfParts>
    <vt:vector size="42" baseType="lpstr">
      <vt:lpstr>Техническая</vt:lpstr>
      <vt:lpstr>Формула</vt:lpstr>
      <vt:lpstr>Graph</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AGILE:  GRB 080528</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vector>
  </TitlesOfParts>
  <Company>MEPHI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IRENE</dc:creator>
  <cp:lastModifiedBy>IRENE</cp:lastModifiedBy>
  <cp:revision>402</cp:revision>
  <dcterms:created xsi:type="dcterms:W3CDTF">2008-10-03T16:34:07Z</dcterms:created>
  <dcterms:modified xsi:type="dcterms:W3CDTF">2010-07-15T15:09:49Z</dcterms:modified>
</cp:coreProperties>
</file>