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sldIdLst>
    <p:sldId id="256" r:id="rId2"/>
    <p:sldId id="257" r:id="rId3"/>
    <p:sldId id="258" r:id="rId4"/>
    <p:sldId id="279" r:id="rId5"/>
    <p:sldId id="278" r:id="rId6"/>
    <p:sldId id="262" r:id="rId7"/>
    <p:sldId id="265" r:id="rId8"/>
    <p:sldId id="263" r:id="rId9"/>
    <p:sldId id="272" r:id="rId10"/>
    <p:sldId id="273" r:id="rId11"/>
    <p:sldId id="276" r:id="rId12"/>
    <p:sldId id="274" r:id="rId13"/>
    <p:sldId id="275" r:id="rId14"/>
    <p:sldId id="282" r:id="rId15"/>
    <p:sldId id="270" r:id="rId16"/>
    <p:sldId id="271" r:id="rId17"/>
    <p:sldId id="266" r:id="rId18"/>
    <p:sldId id="267" r:id="rId19"/>
    <p:sldId id="269" r:id="rId20"/>
    <p:sldId id="264" r:id="rId21"/>
    <p:sldId id="281" r:id="rId22"/>
    <p:sldId id="261" r:id="rId23"/>
    <p:sldId id="280" r:id="rId24"/>
    <p:sldId id="277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D9B3"/>
    <a:srgbClr val="FFFF3F"/>
    <a:srgbClr val="FFFF66"/>
    <a:srgbClr val="FFFF99"/>
    <a:srgbClr val="ACAFD8"/>
    <a:srgbClr val="BBF3E6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31" autoAdjust="0"/>
    <p:restoredTop sz="94660"/>
  </p:normalViewPr>
  <p:slideViewPr>
    <p:cSldViewPr>
      <p:cViewPr varScale="1">
        <p:scale>
          <a:sx n="56" d="100"/>
          <a:sy n="56" d="100"/>
        </p:scale>
        <p:origin x="-100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7F253-C247-47A1-B8B0-400E27EE3010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30FC2-94EE-4A39-8EF3-B1EA18DD43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7E475-A9DF-4B78-B172-6CBE3480E00F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34E03-B109-4E0B-BBDF-5FDFCA14A3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01B9F-9543-4BFA-8ADD-035C3B2AD9C2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B57F5-CAD5-43EA-967F-E8BD6086B3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A9BEF-4C6D-468E-A068-FE826E16FE05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D96D7-3E33-4186-8CA6-39FE217FCA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8FDC6-1020-4831-A3B1-669434C3F2B9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DED16-5775-4D21-B113-966F454EA6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D1C5-E92F-471B-B01E-769B9E8756DB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0CCDF-BD90-40A1-BE40-DD00855508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E87C5-DBEE-4371-8851-AA72E1EBAD9E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2AABD-10B0-4CBB-B9D1-70FF70F2DEB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F60-9FF9-4E76-B759-4FF7D1EE0BAB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DC4F8-74DC-4318-9745-A6FBFE919F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32D96-5AE7-411E-92F0-14133C5A1CE6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61B43-3FFA-4059-9361-C8C035A3778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69E04-0C5A-452C-92CE-AB6D693CAD65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5471F-0F34-474C-A0DD-FFF32FE668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4FC80-FD11-4F86-A936-1946D4D9EFE5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36707-605F-4BF2-B35A-71BC6A03ED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C270B76D-29BE-4CD0-B333-718844AE0490}" type="datetimeFigureOut">
              <a:rPr lang="ru-RU"/>
              <a:pPr>
                <a:defRPr/>
              </a:pPr>
              <a:t>16.07.2010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0B500E0A-E3B1-42B3-945B-F98D59D97C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4" r:id="rId2"/>
    <p:sldLayoutId id="2147483743" r:id="rId3"/>
    <p:sldLayoutId id="2147483742" r:id="rId4"/>
    <p:sldLayoutId id="2147483741" r:id="rId5"/>
    <p:sldLayoutId id="2147483740" r:id="rId6"/>
    <p:sldLayoutId id="2147483739" r:id="rId7"/>
    <p:sldLayoutId id="2147483738" r:id="rId8"/>
    <p:sldLayoutId id="2147483737" r:id="rId9"/>
    <p:sldLayoutId id="2147483736" r:id="rId10"/>
    <p:sldLayoutId id="214748373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7551" y="1643050"/>
            <a:ext cx="9036449" cy="138499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perspectiveRelaxedModerately"/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22225" cmpd="sng">
                  <a:noFill/>
                  <a:prstDash val="solid"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application of the </a:t>
            </a:r>
            <a:r>
              <a:rPr lang="en-US" sz="2800" b="1" dirty="0" err="1">
                <a:ln w="22225" cmpd="sng">
                  <a:noFill/>
                  <a:prstDash val="solid"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BrilLanCe</a:t>
            </a:r>
            <a:r>
              <a:rPr lang="en-US" sz="2800" b="1" dirty="0">
                <a:ln w="22225" cmpd="sng">
                  <a:noFill/>
                  <a:prstDash val="solid"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series scintillation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22225" cmpd="sng">
                  <a:noFill/>
                  <a:prstDash val="solid"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detector in the spectrometer of neutral particles for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22225" cmpd="sng">
                  <a:noFill/>
                  <a:prstDash val="solid"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satellite experiment ZINA-NT</a:t>
            </a:r>
            <a:endParaRPr lang="ru-RU" sz="2800" b="1" dirty="0">
              <a:ln w="22225" cmpd="sng">
                <a:noFill/>
                <a:prstDash val="solid"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8688" y="3214688"/>
            <a:ext cx="7072312" cy="1190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en-US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Arkhangelskaja I.V., Arkhangelsky A.I., Batischev, A.G., </a:t>
            </a:r>
            <a:br>
              <a:rPr lang="en-US" b="1" i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Galper A.M., Kondratyeva N.V., Naumov P. Yu.</a:t>
            </a:r>
          </a:p>
          <a:p>
            <a:pPr algn="ctr"/>
            <a:endParaRPr lang="en-US" b="1" i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/>
            <a:r>
              <a:rPr lang="en-US">
                <a:latin typeface="Calibri" pitchFamily="34" charset="0"/>
              </a:rPr>
              <a:t>National Nuclear University “MEPhI”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0" y="857250"/>
            <a:ext cx="8929688" cy="5786438"/>
          </a:xfrm>
        </p:spPr>
        <p:txBody>
          <a:bodyPr rtlCol="0">
            <a:normAutofit lnSpcReduction="10000"/>
          </a:bodyPr>
          <a:lstStyle/>
          <a:p>
            <a:pPr marL="274320" indent="-274320" algn="just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Studying of GRB X-ray and </a:t>
            </a:r>
            <a:r>
              <a:rPr lang="en-US" sz="2800" b="1" dirty="0" smtClean="0">
                <a:latin typeface="Arial" pitchFamily="34" charset="0"/>
                <a:cs typeface="Arial" pitchFamily="34" charset="0"/>
                <a:sym typeface="Symbol"/>
              </a:rPr>
              <a:t>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-emission included HE up to 300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MeV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274320" indent="-274320" algn="just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Detailed investigation of GRB spectra in wide energy band</a:t>
            </a:r>
          </a:p>
          <a:p>
            <a:pPr marL="274320" indent="-274320" algn="just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Space  weather monitoring</a:t>
            </a:r>
          </a:p>
          <a:p>
            <a:pPr marL="274320" indent="-274320" algn="just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Magnetospheric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particles flows monitoring</a:t>
            </a:r>
          </a:p>
          <a:p>
            <a:pPr marL="274320" indent="-274320" algn="just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Studying flows of charged particles and n during solar flares</a:t>
            </a:r>
          </a:p>
          <a:p>
            <a:pPr marL="274320" indent="-274320" algn="just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Investigation of X-ray and </a:t>
            </a:r>
            <a:r>
              <a:rPr lang="en-US" sz="2800" b="1" dirty="0" smtClean="0">
                <a:latin typeface="Arial" pitchFamily="34" charset="0"/>
                <a:cs typeface="Arial" pitchFamily="34" charset="0"/>
                <a:sym typeface="Symbol"/>
              </a:rPr>
              <a:t>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-emission during solar flares (including 15.11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MeV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and 20.58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MeV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lines)</a:t>
            </a:r>
          </a:p>
          <a:p>
            <a:pPr marL="274320" indent="-274320" algn="just" fontAlgn="auto">
              <a:lnSpc>
                <a:spcPct val="12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Investigation of X-ray and </a:t>
            </a:r>
            <a:r>
              <a:rPr lang="en-US" sz="2800" b="1" dirty="0" smtClean="0">
                <a:latin typeface="Arial" pitchFamily="34" charset="0"/>
                <a:cs typeface="Arial" pitchFamily="34" charset="0"/>
                <a:sym typeface="Symbol"/>
              </a:rPr>
              <a:t>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-emission of TGF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57158" y="214290"/>
            <a:ext cx="8572560" cy="642937"/>
          </a:xfrm>
          <a:prstGeom prst="rect">
            <a:avLst/>
          </a:prstGeom>
          <a:noFill/>
          <a:scene3d>
            <a:camera prst="orthographicFront"/>
            <a:lightRig rig="balanced" dir="t"/>
          </a:scene3d>
          <a:sp3d>
            <a:bevelT/>
          </a:sp3d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>
                <a:latin typeface="+mn-lt"/>
                <a:cs typeface="Tahoma" pitchFamily="34" charset="0"/>
              </a:rPr>
              <a:t>	</a:t>
            </a:r>
            <a:r>
              <a:rPr lang="en-US" sz="3200" b="1" dirty="0">
                <a:solidFill>
                  <a:schemeClr val="bg2">
                    <a:lumMod val="25000"/>
                  </a:schemeClr>
                </a:solidFill>
                <a:latin typeface="+mn-lt"/>
                <a:cs typeface="Tahoma" pitchFamily="34" charset="0"/>
              </a:rPr>
              <a:t>THE EXPERIMENT  GOALS  &amp; TASKS</a:t>
            </a:r>
            <a:r>
              <a:rPr lang="en-US" sz="3200" dirty="0">
                <a:latin typeface="+mn-lt"/>
                <a:cs typeface="Tahoma" pitchFamily="34" charset="0"/>
              </a:rPr>
              <a:t>	</a:t>
            </a:r>
            <a:r>
              <a:rPr lang="ru-RU" sz="3200" dirty="0">
                <a:latin typeface="+mn-lt"/>
                <a:cs typeface="Tahoma" pitchFamily="34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1"/>
          </p:nvPr>
        </p:nvSpPr>
        <p:spPr>
          <a:xfrm>
            <a:off x="0" y="571500"/>
            <a:ext cx="9286875" cy="5381625"/>
          </a:xfrm>
        </p:spPr>
        <p:txBody>
          <a:bodyPr/>
          <a:lstStyle/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800" b="1" smtClean="0"/>
              <a:t>Multilayer scintillator detector </a:t>
            </a:r>
            <a:r>
              <a:rPr lang="ru-RU" sz="2800" b="1" smtClean="0"/>
              <a:t>(М</a:t>
            </a:r>
            <a:r>
              <a:rPr lang="en-US" sz="2800" b="1" smtClean="0"/>
              <a:t>SD</a:t>
            </a:r>
            <a:r>
              <a:rPr lang="ru-RU" sz="2800" b="1" smtClean="0"/>
              <a:t>) – </a:t>
            </a:r>
            <a:r>
              <a:rPr lang="en-US" sz="2400" b="1" smtClean="0">
                <a:latin typeface="Arial Narrow" pitchFamily="34" charset="0"/>
              </a:rPr>
              <a:t>NRNU “MEPhI”, Russia;</a:t>
            </a:r>
            <a:endParaRPr lang="ru-RU" sz="2400" b="1" smtClean="0">
              <a:latin typeface="Arial Narrow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800" b="1" smtClean="0"/>
              <a:t>Detector of neutral particle</a:t>
            </a:r>
            <a:r>
              <a:rPr lang="ru-RU" sz="2800" b="1" smtClean="0"/>
              <a:t> (</a:t>
            </a:r>
            <a:r>
              <a:rPr lang="en-US" sz="2800" b="1" smtClean="0"/>
              <a:t>DNP</a:t>
            </a:r>
            <a:r>
              <a:rPr lang="ru-RU" sz="2800" b="1" smtClean="0"/>
              <a:t>) –</a:t>
            </a:r>
            <a:r>
              <a:rPr lang="en-US" sz="2800" b="1" smtClean="0"/>
              <a:t> </a:t>
            </a:r>
            <a:r>
              <a:rPr lang="en-US" sz="2800" b="1" smtClean="0">
                <a:latin typeface="Arial Narrow" pitchFamily="34" charset="0"/>
              </a:rPr>
              <a:t>NRNU “MEPhI”, Russia;</a:t>
            </a:r>
            <a:endParaRPr lang="ru-RU" sz="2800" b="1" smtClean="0"/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800" b="1" smtClean="0"/>
              <a:t>Processor System  </a:t>
            </a:r>
            <a:r>
              <a:rPr lang="ru-RU" sz="2800" b="1" smtClean="0"/>
              <a:t>–  </a:t>
            </a:r>
            <a:r>
              <a:rPr lang="en-US" sz="2800" b="1" smtClean="0"/>
              <a:t>Physics Institute</a:t>
            </a:r>
            <a:r>
              <a:rPr lang="ru-RU" sz="2800" b="1" smtClean="0"/>
              <a:t> </a:t>
            </a:r>
            <a:r>
              <a:rPr lang="en-US" sz="2800" b="1" smtClean="0"/>
              <a:t>of NAS of Belorussia.</a:t>
            </a:r>
            <a:endParaRPr lang="ru-RU" sz="2800" b="1" smtClean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14282" y="0"/>
            <a:ext cx="8658256" cy="642921"/>
          </a:xfrm>
          <a:prstGeom prst="rect">
            <a:avLst/>
          </a:prstGeom>
          <a:noFill/>
          <a:scene3d>
            <a:camera prst="orthographicFront"/>
            <a:lightRig rig="balanced" dir="t"/>
          </a:scene3d>
          <a:sp3d>
            <a:bevelT/>
          </a:sp3d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	</a:t>
            </a:r>
            <a:r>
              <a:rPr lang="en-US" sz="32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ZINA-NT experiment detectors</a:t>
            </a:r>
            <a:r>
              <a:rPr lang="ru-RU" sz="32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200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5" name="Рисунок 4" descr="7.10.08 ДЗЧ-ДНЧ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156" t="6172" r="7722" b="7506"/>
          <a:stretch>
            <a:fillRect/>
          </a:stretch>
        </p:blipFill>
        <p:spPr bwMode="auto">
          <a:xfrm>
            <a:off x="928688" y="3071813"/>
            <a:ext cx="3657600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2" descr="ДНЧ Б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191" t="9052" r="16548" b="2597"/>
          <a:stretch>
            <a:fillRect/>
          </a:stretch>
        </p:blipFill>
        <p:spPr bwMode="auto">
          <a:xfrm>
            <a:off x="5040313" y="3000375"/>
            <a:ext cx="3460750" cy="35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TextBox 15"/>
          <p:cNvSpPr txBox="1">
            <a:spLocks noChangeArrowheads="1"/>
          </p:cNvSpPr>
          <p:nvPr/>
        </p:nvSpPr>
        <p:spPr bwMode="auto">
          <a:xfrm>
            <a:off x="971550" y="6467475"/>
            <a:ext cx="3143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i="1"/>
              <a:t>MSD detector</a:t>
            </a:r>
            <a:endParaRPr lang="ru-RU" sz="2400" b="1" i="1"/>
          </a:p>
        </p:txBody>
      </p:sp>
      <p:sp>
        <p:nvSpPr>
          <p:cNvPr id="15368" name="TextBox 15"/>
          <p:cNvSpPr txBox="1">
            <a:spLocks noChangeArrowheads="1"/>
          </p:cNvSpPr>
          <p:nvPr/>
        </p:nvSpPr>
        <p:spPr bwMode="auto">
          <a:xfrm>
            <a:off x="3563938" y="3141663"/>
            <a:ext cx="1000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002060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15369" name="TextBox 15"/>
          <p:cNvSpPr txBox="1">
            <a:spLocks noChangeArrowheads="1"/>
          </p:cNvSpPr>
          <p:nvPr/>
        </p:nvSpPr>
        <p:spPr bwMode="auto">
          <a:xfrm>
            <a:off x="5292725" y="6467475"/>
            <a:ext cx="2571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i="1"/>
              <a:t>DNP detector</a:t>
            </a:r>
            <a:endParaRPr lang="ru-RU" sz="2400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6"/>
          <p:cNvSpPr txBox="1">
            <a:spLocks noChangeArrowheads="1"/>
          </p:cNvSpPr>
          <p:nvPr/>
        </p:nvSpPr>
        <p:spPr bwMode="auto">
          <a:xfrm>
            <a:off x="0" y="1357313"/>
            <a:ext cx="9144000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800" b="1" i="1" u="sng"/>
              <a:t>Energy bands</a:t>
            </a:r>
            <a:r>
              <a:rPr lang="ru-RU" sz="2800" b="1" i="1" u="sng"/>
              <a:t>:</a:t>
            </a:r>
          </a:p>
          <a:p>
            <a:endParaRPr lang="ru-RU" sz="800"/>
          </a:p>
          <a:p>
            <a:r>
              <a:rPr lang="en-US" sz="2800" b="1"/>
              <a:t>Electrons and positrons</a:t>
            </a:r>
            <a:r>
              <a:rPr lang="ru-RU" sz="2800" b="1"/>
              <a:t>                               4 - 25 </a:t>
            </a:r>
            <a:r>
              <a:rPr lang="en-US" sz="2800" b="1"/>
              <a:t>MeV</a:t>
            </a:r>
            <a:endParaRPr lang="ru-RU" sz="2800" b="1"/>
          </a:p>
          <a:p>
            <a:pPr algn="just"/>
            <a:r>
              <a:rPr lang="en-US" sz="2800" b="1"/>
              <a:t>Protons and He nuclei</a:t>
            </a:r>
            <a:r>
              <a:rPr lang="ru-RU" sz="2800" b="1"/>
              <a:t> </a:t>
            </a:r>
            <a:r>
              <a:rPr lang="en-US" sz="2800" b="1"/>
              <a:t> </a:t>
            </a:r>
            <a:r>
              <a:rPr lang="ru-RU" sz="2800" b="1"/>
              <a:t>              40 - 110 </a:t>
            </a:r>
            <a:r>
              <a:rPr lang="en-US" sz="2800" b="1"/>
              <a:t>MeV/nucleon</a:t>
            </a:r>
            <a:endParaRPr lang="ru-RU" sz="2800" b="1"/>
          </a:p>
          <a:p>
            <a:pPr algn="just"/>
            <a:endParaRPr lang="ru-RU" sz="800"/>
          </a:p>
          <a:p>
            <a:pPr algn="just"/>
            <a:r>
              <a:rPr lang="en-US" sz="2800" b="1" i="1" u="sng"/>
              <a:t>Energy resolution:</a:t>
            </a:r>
            <a:endParaRPr lang="ru-RU" sz="2800" u="sng"/>
          </a:p>
          <a:p>
            <a:pPr algn="just"/>
            <a:endParaRPr lang="ru-RU" sz="800"/>
          </a:p>
          <a:p>
            <a:r>
              <a:rPr lang="en-US" sz="2800" b="1"/>
              <a:t>Protons and He nuclei</a:t>
            </a:r>
            <a:r>
              <a:rPr lang="ru-RU" sz="2800" b="1"/>
              <a:t>                                 1,5 - 4% </a:t>
            </a:r>
          </a:p>
          <a:p>
            <a:pPr algn="just"/>
            <a:r>
              <a:rPr lang="en-US" sz="2800" b="1"/>
              <a:t>Electrons</a:t>
            </a:r>
            <a:r>
              <a:rPr lang="ru-RU" sz="2800" b="1"/>
              <a:t>  </a:t>
            </a:r>
            <a:r>
              <a:rPr lang="ru-RU" sz="2800"/>
              <a:t>           </a:t>
            </a:r>
            <a:r>
              <a:rPr lang="en-US" sz="2800"/>
              <a:t> </a:t>
            </a:r>
            <a:r>
              <a:rPr lang="ru-RU" sz="2800"/>
              <a:t>                </a:t>
            </a:r>
            <a:r>
              <a:rPr lang="en-US" sz="2800"/>
              <a:t>       </a:t>
            </a:r>
            <a:r>
              <a:rPr lang="ru-RU" sz="2800"/>
              <a:t>                  6 - 8%</a:t>
            </a:r>
          </a:p>
          <a:p>
            <a:pPr algn="just"/>
            <a:endParaRPr lang="ru-RU" sz="800"/>
          </a:p>
          <a:p>
            <a:r>
              <a:rPr lang="en-US" sz="2800" b="1" i="1" u="sng"/>
              <a:t>geometric quotient</a:t>
            </a:r>
            <a:r>
              <a:rPr lang="ru-RU" sz="2800" u="sng"/>
              <a:t> </a:t>
            </a:r>
            <a:r>
              <a:rPr lang="ru-RU" sz="2800"/>
              <a:t>                                   40 </a:t>
            </a:r>
            <a:r>
              <a:rPr lang="en-US" sz="2800"/>
              <a:t>cm</a:t>
            </a:r>
            <a:r>
              <a:rPr lang="ru-RU" sz="2800" baseline="30000"/>
              <a:t>2</a:t>
            </a:r>
            <a:r>
              <a:rPr lang="ru-RU" sz="2800"/>
              <a:t>*</a:t>
            </a:r>
            <a:r>
              <a:rPr lang="en-US" sz="2800"/>
              <a:t>sr</a:t>
            </a:r>
            <a:endParaRPr lang="ru-RU" sz="2800"/>
          </a:p>
          <a:p>
            <a:endParaRPr lang="ru-RU" sz="800"/>
          </a:p>
          <a:p>
            <a:pPr algn="just"/>
            <a:r>
              <a:rPr lang="en-US" sz="2800" b="1" i="1" u="sng"/>
              <a:t>aperture</a:t>
            </a:r>
            <a:r>
              <a:rPr lang="ru-RU" sz="2800" u="sng"/>
              <a:t> </a:t>
            </a:r>
            <a:r>
              <a:rPr lang="ru-RU" sz="2800"/>
              <a:t>                                                           8</a:t>
            </a:r>
            <a:r>
              <a:rPr lang="en-US" sz="2800"/>
              <a:t>0</a:t>
            </a:r>
            <a:r>
              <a:rPr lang="ru-RU" sz="2800" baseline="30000"/>
              <a:t> </a:t>
            </a:r>
            <a:r>
              <a:rPr lang="en-US" sz="2800" baseline="30000"/>
              <a:t>o</a:t>
            </a:r>
            <a:endParaRPr lang="ru-RU" sz="2800" baseline="30000"/>
          </a:p>
          <a:p>
            <a:pPr algn="just"/>
            <a:endParaRPr lang="ru-RU" sz="800"/>
          </a:p>
          <a:p>
            <a:pPr algn="just"/>
            <a:r>
              <a:rPr lang="en-US" sz="2800" b="1" i="1" u="sng"/>
              <a:t>Time resolution</a:t>
            </a:r>
            <a:r>
              <a:rPr lang="ru-RU" sz="2800" b="1" i="1"/>
              <a:t> </a:t>
            </a:r>
            <a:r>
              <a:rPr lang="ru-RU" sz="2800"/>
              <a:t>                                                   100 </a:t>
            </a:r>
            <a:r>
              <a:rPr lang="en-US" sz="2800"/>
              <a:t>ns</a:t>
            </a:r>
            <a:endParaRPr lang="ru-RU" sz="2800"/>
          </a:p>
          <a:p>
            <a:pPr algn="just"/>
            <a:endParaRPr lang="ru-RU" sz="1600">
              <a:latin typeface="Constantia" pitchFamily="18" charset="0"/>
            </a:endParaRPr>
          </a:p>
          <a:p>
            <a:pPr algn="just"/>
            <a:endParaRPr lang="ru-RU">
              <a:latin typeface="Constantia" pitchFamily="18" charset="0"/>
            </a:endParaRPr>
          </a:p>
          <a:p>
            <a:pPr algn="just"/>
            <a:endParaRPr lang="ru-RU">
              <a:latin typeface="Constantia" pitchFamily="18" charset="0"/>
            </a:endParaRPr>
          </a:p>
          <a:p>
            <a:pPr algn="just"/>
            <a:endParaRPr lang="ru-RU">
              <a:latin typeface="Constantia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00063" y="692150"/>
            <a:ext cx="8072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Parameters of </a:t>
            </a:r>
            <a:r>
              <a:rPr lang="ru-RU" sz="32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М</a:t>
            </a:r>
            <a:r>
              <a:rPr lang="en-US" sz="32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SD</a:t>
            </a:r>
            <a:r>
              <a:rPr lang="ru-RU" sz="3020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 </a:t>
            </a:r>
            <a:endParaRPr lang="ru-RU" sz="3020" b="1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42875" y="1214438"/>
            <a:ext cx="8929688" cy="421481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74000"/>
                </a:schemeClr>
              </a:gs>
              <a:gs pos="50000">
                <a:schemeClr val="accent1">
                  <a:tint val="44500"/>
                  <a:satMod val="160000"/>
                  <a:alpha val="54000"/>
                </a:schemeClr>
              </a:gs>
              <a:gs pos="100000">
                <a:schemeClr val="accent1">
                  <a:tint val="23500"/>
                  <a:satMod val="160000"/>
                  <a:alpha val="7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36866" name="Object 3"/>
          <p:cNvGraphicFramePr>
            <a:graphicFrameLocks noChangeAspect="1"/>
          </p:cNvGraphicFramePr>
          <p:nvPr/>
        </p:nvGraphicFramePr>
        <p:xfrm>
          <a:off x="4365625" y="1071563"/>
          <a:ext cx="4778375" cy="3505200"/>
        </p:xfrm>
        <a:graphic>
          <a:graphicData uri="http://schemas.openxmlformats.org/presentationml/2006/ole">
            <p:oleObj spid="_x0000_s36866" name="Visio" r:id="rId3" imgW="4328341" imgH="8268163" progId="">
              <p:embed/>
            </p:oleObj>
          </a:graphicData>
        </a:graphic>
      </p:graphicFrame>
      <p:sp>
        <p:nvSpPr>
          <p:cNvPr id="36869" name="Содержимое 2"/>
          <p:cNvSpPr>
            <a:spLocks noGrp="1"/>
          </p:cNvSpPr>
          <p:nvPr>
            <p:ph idx="1"/>
          </p:nvPr>
        </p:nvSpPr>
        <p:spPr>
          <a:xfrm>
            <a:off x="5429250" y="1928813"/>
            <a:ext cx="3114675" cy="4525962"/>
          </a:xfrm>
        </p:spPr>
        <p:txBody>
          <a:bodyPr/>
          <a:lstStyle/>
          <a:p>
            <a:pPr lvl="3">
              <a:buFont typeface="Arial" charset="0"/>
              <a:buNone/>
            </a:pPr>
            <a:endParaRPr lang="ru-RU" smtClean="0"/>
          </a:p>
          <a:p>
            <a:pPr lvl="3">
              <a:buFont typeface="Arial" charset="0"/>
              <a:buNone/>
            </a:pPr>
            <a:endParaRPr lang="ru-RU" smtClean="0"/>
          </a:p>
          <a:p>
            <a:pPr lvl="3">
              <a:buFont typeface="Arial" charset="0"/>
              <a:buNone/>
            </a:pPr>
            <a:endParaRPr lang="ru-RU" smtClean="0"/>
          </a:p>
        </p:txBody>
      </p:sp>
      <p:sp>
        <p:nvSpPr>
          <p:cNvPr id="3687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0" y="1138238"/>
          <a:ext cx="4643438" cy="3902075"/>
        </p:xfrm>
        <a:graphic>
          <a:graphicData uri="http://schemas.openxmlformats.org/presentationml/2006/ole">
            <p:oleObj spid="_x0000_s36867" name="Visio" r:id="rId4" imgW="4328341" imgH="8268163" progId="">
              <p:embed/>
            </p:oleObj>
          </a:graphicData>
        </a:graphic>
      </p:graphicFrame>
      <p:sp>
        <p:nvSpPr>
          <p:cNvPr id="36871" name="TextBox 6"/>
          <p:cNvSpPr txBox="1">
            <a:spLocks noChangeArrowheads="1"/>
          </p:cNvSpPr>
          <p:nvPr/>
        </p:nvSpPr>
        <p:spPr bwMode="auto">
          <a:xfrm>
            <a:off x="214313" y="4429125"/>
            <a:ext cx="89296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>
                <a:solidFill>
                  <a:srgbClr val="002060"/>
                </a:solidFill>
                <a:latin typeface="Constantia" pitchFamily="18" charset="0"/>
              </a:rPr>
              <a:t>                                                                                          </a:t>
            </a:r>
            <a:r>
              <a:rPr lang="en-US" sz="1400" b="1"/>
              <a:t> C 12 – 3</a:t>
            </a:r>
            <a:r>
              <a:rPr lang="en-US" b="1" i="1">
                <a:solidFill>
                  <a:srgbClr val="002060"/>
                </a:solidFill>
                <a:latin typeface="Constantia" pitchFamily="18" charset="0"/>
              </a:rPr>
              <a:t> </a:t>
            </a:r>
          </a:p>
          <a:p>
            <a:r>
              <a:rPr lang="en-US" b="1" i="1">
                <a:solidFill>
                  <a:srgbClr val="002060"/>
                </a:solidFill>
                <a:latin typeface="Constantia" pitchFamily="18" charset="0"/>
              </a:rPr>
              <a:t>                                                                                                              </a:t>
            </a:r>
            <a:r>
              <a:rPr lang="en-US" sz="2400" b="1" i="1">
                <a:latin typeface="Constantia" pitchFamily="18" charset="0"/>
              </a:rPr>
              <a:t> top view</a:t>
            </a:r>
            <a:r>
              <a:rPr lang="en-US" b="1" i="1">
                <a:solidFill>
                  <a:srgbClr val="002060"/>
                </a:solidFill>
                <a:latin typeface="Constantia" pitchFamily="18" charset="0"/>
              </a:rPr>
              <a:t>  </a:t>
            </a:r>
          </a:p>
          <a:p>
            <a:r>
              <a:rPr lang="en-US" b="1" i="1">
                <a:solidFill>
                  <a:srgbClr val="002060"/>
                </a:solidFill>
                <a:latin typeface="Constantia" pitchFamily="18" charset="0"/>
              </a:rPr>
              <a:t>                        </a:t>
            </a:r>
            <a:r>
              <a:rPr lang="en-US" b="1" i="1">
                <a:latin typeface="Constantia" pitchFamily="18" charset="0"/>
              </a:rPr>
              <a:t> </a:t>
            </a:r>
            <a:r>
              <a:rPr lang="en-US" sz="2400" b="1" i="1">
                <a:latin typeface="Constantia" pitchFamily="18" charset="0"/>
              </a:rPr>
              <a:t> front view</a:t>
            </a:r>
            <a:r>
              <a:rPr lang="en-US" b="1" i="1">
                <a:solidFill>
                  <a:srgbClr val="002060"/>
                </a:solidFill>
                <a:latin typeface="Constantia" pitchFamily="18" charset="0"/>
              </a:rPr>
              <a:t> </a:t>
            </a:r>
          </a:p>
          <a:p>
            <a:pPr algn="ctr"/>
            <a:r>
              <a:rPr lang="en-US" sz="2400" i="1">
                <a:solidFill>
                  <a:srgbClr val="002060"/>
                </a:solidFill>
              </a:rPr>
              <a:t> </a:t>
            </a:r>
            <a:endParaRPr lang="ru-RU" sz="2400" b="1" i="1">
              <a:solidFill>
                <a:srgbClr val="002060"/>
              </a:solidFill>
            </a:endParaRPr>
          </a:p>
        </p:txBody>
      </p:sp>
      <p:sp>
        <p:nvSpPr>
          <p:cNvPr id="2057" name="Прямоугольник 9"/>
          <p:cNvSpPr>
            <a:spLocks noChangeArrowheads="1"/>
          </p:cNvSpPr>
          <p:nvPr/>
        </p:nvSpPr>
        <p:spPr bwMode="auto">
          <a:xfrm>
            <a:off x="214313" y="5429250"/>
            <a:ext cx="885825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en-US" sz="2400" b="1" i="1" u="sng" dirty="0">
                <a:latin typeface="Arial" pitchFamily="34" charset="0"/>
                <a:cs typeface="Arial" pitchFamily="34" charset="0"/>
              </a:rPr>
              <a:t>TRIGGER: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М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S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Т=(АС) ×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С11,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600"/>
              </a:lnSpc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АС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=(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С1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4 OR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С1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3 OR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С1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-1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OR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С1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-2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OR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С1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-3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OR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С1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-4)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600"/>
              </a:lnSpc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Back current</a:t>
            </a:r>
            <a:r>
              <a:rPr lang="en-US" sz="2400" b="1" dirty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timing analysis </a:t>
            </a:r>
            <a:r>
              <a:rPr lang="en-US" sz="2400" b="1" dirty="0">
                <a:latin typeface="Arial" pitchFamily="34" charset="0"/>
                <a:cs typeface="Arial" pitchFamily="34" charset="0"/>
                <a:sym typeface="Symbol"/>
              </a:rPr>
              <a:t>t (C11-AC)</a:t>
            </a:r>
            <a:r>
              <a:rPr lang="en-US" sz="2400" b="1" u="wavyHeavy" dirty="0">
                <a:latin typeface="Arial" pitchFamily="34" charset="0"/>
                <a:cs typeface="Arial" pitchFamily="34" charset="0"/>
                <a:sym typeface="Symbol"/>
              </a:rPr>
              <a:t>&gt;</a:t>
            </a:r>
            <a:r>
              <a:rPr lang="en-US" sz="2400" b="1" dirty="0">
                <a:latin typeface="Arial" pitchFamily="34" charset="0"/>
                <a:cs typeface="Arial" pitchFamily="34" charset="0"/>
                <a:sym typeface="Symbol"/>
              </a:rPr>
              <a:t>0.5ns </a:t>
            </a:r>
          </a:p>
          <a:p>
            <a:pPr>
              <a:lnSpc>
                <a:spcPts val="2600"/>
              </a:lnSpc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  <a:sym typeface="Symbol"/>
              </a:rPr>
              <a:t>                     (if fast </a:t>
            </a:r>
            <a:r>
              <a:rPr lang="en-US" sz="2400" b="1" dirty="0" err="1">
                <a:latin typeface="Arial" pitchFamily="34" charset="0"/>
                <a:cs typeface="Arial" pitchFamily="34" charset="0"/>
                <a:sym typeface="Symbol"/>
              </a:rPr>
              <a:t>scintillator</a:t>
            </a:r>
            <a:r>
              <a:rPr lang="en-US" sz="2400" b="1" dirty="0">
                <a:latin typeface="Arial" pitchFamily="34" charset="0"/>
                <a:cs typeface="Arial" pitchFamily="34" charset="0"/>
                <a:sym typeface="Symbol"/>
              </a:rPr>
              <a:t> used)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00166" y="2225424"/>
            <a:ext cx="1428760" cy="1128514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100000">
                <a:srgbClr val="FFFFFF">
                  <a:alpha val="0"/>
                </a:srgbClr>
              </a:gs>
            </a:gsLst>
            <a:path path="rect">
              <a:fillToRect l="50000" t="50000" r="50000" b="50000"/>
            </a:path>
            <a:tileRect/>
          </a:gradFill>
        </p:spPr>
        <p:txBody>
          <a:bodyPr lIns="0" tIns="0" rIns="0" bIns="0">
            <a:spAutoFit/>
          </a:bodyPr>
          <a:lstStyle/>
          <a:p>
            <a:pPr algn="ctr" fontAlgn="auto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>
                <a:latin typeface="Arial Narrow" pitchFamily="34" charset="0"/>
                <a:cs typeface="+mn-cs"/>
              </a:rPr>
              <a:t> </a:t>
            </a:r>
            <a:r>
              <a:rPr lang="en-US" sz="2400" b="1" i="1" dirty="0" err="1">
                <a:latin typeface="Arial Narrow" pitchFamily="34" charset="0"/>
                <a:cs typeface="+mn-cs"/>
              </a:rPr>
              <a:t>scintillator</a:t>
            </a:r>
            <a:endParaRPr lang="en-US" sz="2400" b="1" i="1" dirty="0">
              <a:latin typeface="Arial Narrow" pitchFamily="34" charset="0"/>
              <a:cs typeface="+mn-cs"/>
            </a:endParaRPr>
          </a:p>
          <a:p>
            <a:pPr algn="ctr" fontAlgn="auto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400" b="1" i="1" dirty="0">
              <a:latin typeface="Arial Narrow" pitchFamily="34" charset="0"/>
              <a:cs typeface="+mn-cs"/>
            </a:endParaRPr>
          </a:p>
          <a:p>
            <a:pPr algn="ctr" fontAlgn="auto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>
                <a:latin typeface="Arial Narrow" pitchFamily="34" charset="0"/>
                <a:cs typeface="+mn-cs"/>
              </a:rPr>
              <a:t>crystal</a:t>
            </a:r>
          </a:p>
          <a:p>
            <a:pPr algn="ctr" fontAlgn="auto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b="1" i="1" dirty="0">
              <a:latin typeface="Arial Narrow" pitchFamily="34" charset="0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929313" y="2571750"/>
            <a:ext cx="1285875" cy="1214438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94000"/>
                </a:schemeClr>
              </a:gs>
              <a:gs pos="50000">
                <a:schemeClr val="accent1">
                  <a:tint val="44500"/>
                  <a:satMod val="160000"/>
                  <a:alpha val="92000"/>
                </a:schemeClr>
              </a:gs>
              <a:gs pos="100000">
                <a:schemeClr val="accent1">
                  <a:tint val="23500"/>
                  <a:satMod val="160000"/>
                  <a:alpha val="9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857884" y="2853731"/>
            <a:ext cx="1500198" cy="718145"/>
          </a:xfrm>
          <a:prstGeom prst="rect">
            <a:avLst/>
          </a:prstGeom>
          <a:gradFill flip="none" rotWithShape="1">
            <a:gsLst>
              <a:gs pos="70000">
                <a:schemeClr val="bg1"/>
              </a:gs>
              <a:gs pos="100000">
                <a:srgbClr val="FFFFFF">
                  <a:alpha val="0"/>
                </a:srgbClr>
              </a:gs>
            </a:gsLst>
            <a:path path="rect">
              <a:fillToRect l="50000" t="50000" r="50000" b="50000"/>
            </a:path>
            <a:tileRect/>
          </a:gradFill>
        </p:spPr>
        <p:txBody>
          <a:bodyPr lIns="0" tIns="0" rIns="0" bIns="0">
            <a:spAutoFit/>
          </a:bodyPr>
          <a:lstStyle/>
          <a:p>
            <a:pPr algn="ctr" fontAlgn="auto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 err="1">
                <a:latin typeface="Arial Narrow" pitchFamily="34" charset="0"/>
                <a:cs typeface="+mn-cs"/>
              </a:rPr>
              <a:t>scintillator</a:t>
            </a:r>
            <a:endParaRPr lang="en-US" sz="2400" b="1" i="1" dirty="0">
              <a:latin typeface="Arial Narrow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b="1" i="1" dirty="0">
              <a:latin typeface="Arial Narrow" pitchFamily="34" charset="0"/>
              <a:cs typeface="+mn-cs"/>
            </a:endParaRPr>
          </a:p>
          <a:p>
            <a:pPr algn="ctr" fontAlgn="auto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>
                <a:latin typeface="Arial Narrow" pitchFamily="34" charset="0"/>
                <a:cs typeface="+mn-cs"/>
              </a:rPr>
              <a:t>crystal</a:t>
            </a:r>
            <a:r>
              <a:rPr lang="en-US" b="1" i="1" dirty="0">
                <a:latin typeface="Arial Narrow" pitchFamily="34" charset="0"/>
                <a:cs typeface="+mn-cs"/>
              </a:rPr>
              <a:t> </a:t>
            </a:r>
            <a:endParaRPr lang="ru-RU" b="1" i="1" dirty="0">
              <a:latin typeface="Arial Narrow" pitchFamily="34" charset="0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57375" y="3857625"/>
            <a:ext cx="714375" cy="6159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rIns="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bg1"/>
                </a:solidFill>
                <a:cs typeface="+mn-cs"/>
              </a:rPr>
              <a:t>PMT</a:t>
            </a:r>
          </a:p>
          <a:p>
            <a:pPr>
              <a:defRPr/>
            </a:pPr>
            <a:endParaRPr lang="ru-RU" sz="1000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4313" y="4714875"/>
            <a:ext cx="857250" cy="2159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  <a:cs typeface="+mn-cs"/>
              </a:rPr>
              <a:t>PMT</a:t>
            </a:r>
            <a:endParaRPr lang="ru-RU" sz="1000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7563" y="1746250"/>
            <a:ext cx="857250" cy="2159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  <a:cs typeface="+mn-cs"/>
              </a:rPr>
              <a:t>PMT</a:t>
            </a:r>
            <a:endParaRPr lang="ru-RU" sz="1000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58125" y="2066925"/>
            <a:ext cx="857250" cy="2143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  <a:cs typeface="+mn-cs"/>
              </a:rPr>
              <a:t>PMT</a:t>
            </a:r>
            <a:endParaRPr lang="ru-RU" sz="1000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0" y="4032250"/>
            <a:ext cx="785813" cy="2190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  <a:cs typeface="+mn-cs"/>
              </a:rPr>
              <a:t>PMT</a:t>
            </a:r>
            <a:endParaRPr lang="ru-RU" sz="1000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 rot="-5400000">
            <a:off x="5191125" y="1604963"/>
            <a:ext cx="714375" cy="2159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  <a:cs typeface="+mn-cs"/>
              </a:rPr>
              <a:t>PMT</a:t>
            </a:r>
            <a:endParaRPr lang="ru-RU" sz="1000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 rot="-5400000">
            <a:off x="7350918" y="4517232"/>
            <a:ext cx="785813" cy="2159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  <a:cs typeface="+mn-cs"/>
              </a:rPr>
              <a:t>PMT</a:t>
            </a:r>
            <a:endParaRPr lang="ru-RU" sz="1000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36887" name="TextBox 22"/>
          <p:cNvSpPr txBox="1">
            <a:spLocks noChangeArrowheads="1"/>
          </p:cNvSpPr>
          <p:nvPr/>
        </p:nvSpPr>
        <p:spPr bwMode="auto">
          <a:xfrm>
            <a:off x="5929313" y="1214438"/>
            <a:ext cx="1928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polystyrene</a:t>
            </a:r>
            <a:endParaRPr lang="ru-RU" sz="2000" b="1"/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>
            <a:off x="6322219" y="1750219"/>
            <a:ext cx="500062" cy="285750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9" name="TextBox 6"/>
          <p:cNvSpPr txBox="1">
            <a:spLocks noChangeArrowheads="1"/>
          </p:cNvSpPr>
          <p:nvPr/>
        </p:nvSpPr>
        <p:spPr bwMode="auto">
          <a:xfrm>
            <a:off x="1214438" y="714375"/>
            <a:ext cx="89296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/>
              <a:t>The function diagram of ZINA-NT detector</a:t>
            </a:r>
            <a:endParaRPr lang="ru-RU" sz="2400" b="1" i="1">
              <a:solidFill>
                <a:srgbClr val="002060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5214938" y="5500688"/>
            <a:ext cx="3571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1071563" y="1928813"/>
            <a:ext cx="142875" cy="2786062"/>
          </a:xfrm>
          <a:prstGeom prst="rect">
            <a:avLst/>
          </a:prstGeom>
          <a:gradFill flip="none" rotWithShape="1">
            <a:gsLst>
              <a:gs pos="0">
                <a:srgbClr val="2ADAB0"/>
              </a:gs>
              <a:gs pos="39999">
                <a:srgbClr val="2ADAB0"/>
              </a:gs>
              <a:gs pos="70000">
                <a:srgbClr val="BBF3E6"/>
              </a:gs>
              <a:gs pos="100000">
                <a:srgbClr val="FFEBFA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2" name="Прямая со стрелкой 31"/>
          <p:cNvCxnSpPr/>
          <p:nvPr/>
        </p:nvCxnSpPr>
        <p:spPr>
          <a:xfrm rot="10800000" flipV="1">
            <a:off x="2643188" y="2643188"/>
            <a:ext cx="1071562" cy="357187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93" name="TextBox 34"/>
          <p:cNvSpPr txBox="1">
            <a:spLocks noChangeArrowheads="1"/>
          </p:cNvSpPr>
          <p:nvPr/>
        </p:nvSpPr>
        <p:spPr bwMode="auto">
          <a:xfrm>
            <a:off x="3643313" y="2428875"/>
            <a:ext cx="6429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 Unicode MS"/>
                <a:ea typeface="Arial Unicode MS"/>
                <a:cs typeface="Arial Unicode MS"/>
              </a:rPr>
              <a:t>C 11</a:t>
            </a:r>
            <a:endParaRPr lang="ru-RU" sz="1400" b="1">
              <a:latin typeface="Arial Unicode MS"/>
              <a:ea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Box 1"/>
          <p:cNvSpPr txBox="1">
            <a:spLocks noChangeArrowheads="1"/>
          </p:cNvSpPr>
          <p:nvPr/>
        </p:nvSpPr>
        <p:spPr bwMode="auto">
          <a:xfrm>
            <a:off x="250825" y="981075"/>
            <a:ext cx="7281863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Scintillator class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>
                <a:latin typeface="Times New Roman" pitchFamily="18" charset="0"/>
              </a:rPr>
              <a:t>BrilLanCe – used firstly in Delft University (Netherland</a:t>
            </a:r>
            <a:r>
              <a:rPr lang="ru-RU" sz="2800" b="1">
                <a:latin typeface="Times New Roman" pitchFamily="18" charset="0"/>
              </a:rPr>
              <a:t>)</a:t>
            </a:r>
          </a:p>
          <a:p>
            <a:endParaRPr lang="ru-RU" sz="2800" b="1">
              <a:latin typeface="Times New Roman" pitchFamily="18" charset="0"/>
            </a:endParaRPr>
          </a:p>
          <a:p>
            <a:r>
              <a:rPr lang="en-US" sz="2800" b="1">
                <a:latin typeface="Times New Roman" pitchFamily="18" charset="0"/>
              </a:rPr>
              <a:t>Produced by</a:t>
            </a:r>
            <a:r>
              <a:rPr lang="ru-RU" sz="2800" b="1">
                <a:latin typeface="Times New Roman" pitchFamily="18" charset="0"/>
              </a:rPr>
              <a:t>: </a:t>
            </a:r>
            <a:r>
              <a:rPr lang="en-US" sz="2800" b="1">
                <a:latin typeface="Times New Roman" pitchFamily="18" charset="0"/>
              </a:rPr>
              <a:t>SAINT GOBAIN CERAMICS &amp; PLASTICS</a:t>
            </a:r>
          </a:p>
          <a:p>
            <a:endParaRPr lang="ru-RU" sz="2800" b="1">
              <a:latin typeface="Times New Roman" pitchFamily="18" charset="0"/>
            </a:endParaRPr>
          </a:p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BrilLanCe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350           </a:t>
            </a:r>
            <a:endParaRPr lang="en-US" sz="2800" b="1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>
                <a:latin typeface="Times New Roman" pitchFamily="18" charset="0"/>
                <a:cs typeface="Times New Roman" pitchFamily="18" charset="0"/>
              </a:rPr>
              <a:t>LaCl</a:t>
            </a:r>
            <a:r>
              <a:rPr lang="en-US" sz="2800" b="1" baseline="-25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:Ce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(10%С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e)</a:t>
            </a:r>
          </a:p>
          <a:p>
            <a:endParaRPr lang="en-US" sz="2800" b="1">
              <a:cs typeface="Times New Roman" pitchFamily="18" charset="0"/>
            </a:endParaRPr>
          </a:p>
          <a:p>
            <a:r>
              <a:rPr lang="en-US" sz="2800" b="1">
                <a:latin typeface="Times New Roman" pitchFamily="18" charset="0"/>
              </a:rPr>
              <a:t>BrilLanCe</a:t>
            </a:r>
            <a:r>
              <a:rPr lang="ru-RU" sz="2800" b="1">
                <a:latin typeface="Times New Roman" pitchFamily="18" charset="0"/>
              </a:rPr>
              <a:t>3</a:t>
            </a:r>
            <a:r>
              <a:rPr lang="en-US" sz="2800" b="1">
                <a:latin typeface="Times New Roman" pitchFamily="18" charset="0"/>
              </a:rPr>
              <a:t>8</a:t>
            </a:r>
            <a:r>
              <a:rPr lang="ru-RU" sz="2800" b="1">
                <a:latin typeface="Times New Roman" pitchFamily="18" charset="0"/>
              </a:rPr>
              <a:t>0           </a:t>
            </a:r>
            <a:endParaRPr lang="en-US" sz="2800" b="1">
              <a:latin typeface="Times New Roman" pitchFamily="18" charset="0"/>
            </a:endParaRPr>
          </a:p>
          <a:p>
            <a:r>
              <a:rPr lang="en-US" sz="2800" b="1">
                <a:latin typeface="Times New Roman" pitchFamily="18" charset="0"/>
              </a:rPr>
              <a:t>LaBr</a:t>
            </a:r>
            <a:r>
              <a:rPr lang="en-US" sz="2800" b="1" baseline="-25000">
                <a:latin typeface="Times New Roman" pitchFamily="18" charset="0"/>
              </a:rPr>
              <a:t>3</a:t>
            </a:r>
            <a:r>
              <a:rPr lang="en-US" sz="2800" b="1">
                <a:latin typeface="Times New Roman" pitchFamily="18" charset="0"/>
              </a:rPr>
              <a:t>:Ce</a:t>
            </a:r>
            <a:r>
              <a:rPr lang="ru-RU" sz="2800" b="1">
                <a:latin typeface="Times New Roman" pitchFamily="18" charset="0"/>
              </a:rPr>
              <a:t> (</a:t>
            </a:r>
            <a:r>
              <a:rPr lang="en-US" sz="2800" b="1">
                <a:latin typeface="Times New Roman" pitchFamily="18" charset="0"/>
              </a:rPr>
              <a:t>5</a:t>
            </a:r>
            <a:r>
              <a:rPr lang="ru-RU" sz="2800" b="1">
                <a:latin typeface="Times New Roman" pitchFamily="18" charset="0"/>
              </a:rPr>
              <a:t>%С</a:t>
            </a:r>
            <a:r>
              <a:rPr lang="en-US" sz="2800" b="1">
                <a:latin typeface="Times New Roman" pitchFamily="18" charset="0"/>
              </a:rPr>
              <a:t>e)</a:t>
            </a:r>
          </a:p>
          <a:p>
            <a:endParaRPr lang="ru-RU" sz="2400" b="1">
              <a:latin typeface="Times New Roman" pitchFamily="18" charset="0"/>
            </a:endParaRPr>
          </a:p>
          <a:p>
            <a:r>
              <a:rPr lang="en-US" b="1">
                <a:latin typeface="Constantia" pitchFamily="18" charset="0"/>
              </a:rPr>
              <a:t> </a:t>
            </a:r>
            <a:endParaRPr lang="ru-RU" b="1">
              <a:latin typeface="Constantia" pitchFamily="18" charset="0"/>
            </a:endParaRPr>
          </a:p>
        </p:txBody>
      </p:sp>
      <p:pic>
        <p:nvPicPr>
          <p:cNvPr id="3789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3550" y="3971925"/>
            <a:ext cx="360045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58" name="Group 118"/>
          <p:cNvGraphicFramePr>
            <a:graphicFrameLocks noGrp="1"/>
          </p:cNvGraphicFramePr>
          <p:nvPr/>
        </p:nvGraphicFramePr>
        <p:xfrm>
          <a:off x="71438" y="1360488"/>
          <a:ext cx="8964612" cy="5807075"/>
        </p:xfrm>
        <a:graphic>
          <a:graphicData uri="http://schemas.openxmlformats.org/drawingml/2006/table">
            <a:tbl>
              <a:tblPr/>
              <a:tblGrid>
                <a:gridCol w="3924300"/>
                <a:gridCol w="1008062"/>
                <a:gridCol w="996960"/>
                <a:gridCol w="1500198"/>
                <a:gridCol w="1535092"/>
              </a:tblGrid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Characteristics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NaI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Tl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CsI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Tl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F75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LaBr</a:t>
                      </a:r>
                      <a:r>
                        <a:rPr kumimoji="0" lang="en-US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:Ce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F75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LaCl</a:t>
                      </a:r>
                      <a:r>
                        <a:rPr kumimoji="0" lang="en-US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:Ce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Light output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quanta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/к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eV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Fast time (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tf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ns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220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700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18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25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Slow time (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ts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2-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0,8 unstable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0,5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Relation between components(C1\C2)  at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25</a:t>
                      </a:r>
                      <a:r>
                        <a:rPr kumimoji="0" lang="ru-RU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С,  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85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50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:4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90:10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80:20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fluorescence from HE charged particles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weakly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Up to 20 ms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weakly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weakly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Density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g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3,67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4,51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5,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08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3,85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λ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nm ( at light maximum)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410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565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380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350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Mechanical stress res.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low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high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high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high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Energy resolution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(662 к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eV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7%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9%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2,9%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3,8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Water resistance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yes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no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400" b="1" i="1" dirty="0" smtClean="0">
                          <a:latin typeface="Arial Narrow" pitchFamily="34" charset="0"/>
                          <a:ea typeface="Calibri"/>
                          <a:cs typeface="Times New Roman"/>
                        </a:rPr>
                        <a:t>weakly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i="1" dirty="0" smtClean="0">
                          <a:latin typeface="Arial Narrow" pitchFamily="34" charset="0"/>
                          <a:ea typeface="Calibri"/>
                          <a:cs typeface="Times New Roman"/>
                        </a:rPr>
                        <a:t>weakly </a:t>
                      </a:r>
                      <a:r>
                        <a:rPr lang="ru-RU" sz="2400" b="1" i="1" dirty="0" smtClean="0">
                          <a:latin typeface="Arial Narrow" pitchFamily="34" charset="0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2400" b="1" i="1" dirty="0" smtClean="0">
                          <a:latin typeface="Arial Narrow" pitchFamily="34" charset="0"/>
                          <a:ea typeface="Calibri"/>
                          <a:cs typeface="Times New Roman"/>
                        </a:rPr>
                        <a:t>at high</a:t>
                      </a:r>
                      <a:r>
                        <a:rPr lang="ru-RU" sz="2400" b="1" i="1" dirty="0" smtClean="0">
                          <a:latin typeface="Arial Narrow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1" i="1" dirty="0" smtClean="0">
                          <a:latin typeface="Arial Narrow" pitchFamily="34" charset="0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2400" b="1" i="1" baseline="30000" dirty="0" smtClean="0">
                          <a:latin typeface="Arial Narrow" pitchFamily="34" charset="0"/>
                          <a:ea typeface="Calibri"/>
                          <a:cs typeface="Times New Roman"/>
                        </a:rPr>
                        <a:t>o</a:t>
                      </a:r>
                      <a:r>
                        <a:rPr lang="en-US" sz="2400" b="1" i="1" dirty="0" smtClean="0">
                          <a:latin typeface="Arial Narrow" pitchFamily="34" charset="0"/>
                          <a:ea typeface="Calibri"/>
                          <a:cs typeface="Times New Roman"/>
                        </a:rPr>
                        <a:t>)</a:t>
                      </a:r>
                      <a:endParaRPr lang="ru-RU" sz="2400" b="1" i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Radiation hardness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rad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1,5x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10</a:t>
                      </a:r>
                      <a:r>
                        <a:rPr kumimoji="0" lang="ru-RU" sz="2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93" name="Rectangle 7"/>
          <p:cNvSpPr>
            <a:spLocks noChangeArrowheads="1"/>
          </p:cNvSpPr>
          <p:nvPr/>
        </p:nvSpPr>
        <p:spPr bwMode="auto">
          <a:xfrm>
            <a:off x="642938" y="30163"/>
            <a:ext cx="78168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Main characteristics of NaI</a:t>
            </a:r>
            <a:r>
              <a:rPr lang="ru-RU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(</a:t>
            </a:r>
            <a:r>
              <a:rPr lang="en-US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Tl</a:t>
            </a:r>
            <a:r>
              <a:rPr lang="ru-RU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),  </a:t>
            </a:r>
            <a:r>
              <a:rPr lang="en-US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CsI</a:t>
            </a:r>
            <a:r>
              <a:rPr lang="ru-RU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(</a:t>
            </a:r>
            <a:r>
              <a:rPr lang="en-US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Tl</a:t>
            </a:r>
            <a:r>
              <a:rPr lang="ru-RU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) </a:t>
            </a:r>
            <a:r>
              <a:rPr lang="en-US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&amp;</a:t>
            </a:r>
            <a:r>
              <a:rPr lang="ru-RU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BrilLanCe crystals</a:t>
            </a:r>
          </a:p>
          <a:p>
            <a:pPr algn="ctr" eaLnBrk="0" hangingPunct="0"/>
            <a:r>
              <a:rPr lang="en-US" sz="2400" b="1">
                <a:solidFill>
                  <a:srgbClr val="003F75"/>
                </a:solidFill>
                <a:latin typeface="Arial Narrow" pitchFamily="34" charset="0"/>
                <a:cs typeface="Times New Roman" pitchFamily="18" charset="0"/>
              </a:rPr>
              <a:t>( all has at least two lightoutput components)</a:t>
            </a:r>
            <a:endParaRPr lang="ru-RU" sz="2400" b="1">
              <a:solidFill>
                <a:srgbClr val="003F75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 contrast="50000"/>
          </a:blip>
          <a:srcRect l="7050" t="8630" r="3331" b="10452"/>
          <a:stretch>
            <a:fillRect/>
          </a:stretch>
        </p:blipFill>
        <p:spPr bwMode="auto">
          <a:xfrm>
            <a:off x="0" y="285750"/>
            <a:ext cx="7500938" cy="632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TextBox 2"/>
          <p:cNvSpPr txBox="1">
            <a:spLocks noChangeArrowheads="1"/>
          </p:cNvSpPr>
          <p:nvPr/>
        </p:nvSpPr>
        <p:spPr bwMode="auto">
          <a:xfrm>
            <a:off x="7500938" y="500063"/>
            <a:ext cx="17145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400" b="1"/>
              <a:t>The </a:t>
            </a:r>
            <a:r>
              <a:rPr lang="en-US" sz="2400" b="1">
                <a:latin typeface="Arial Narrow" pitchFamily="34" charset="0"/>
              </a:rPr>
              <a:t>temperature dependence</a:t>
            </a:r>
            <a:r>
              <a:rPr lang="en-US" sz="2400" b="1"/>
              <a:t> of relative pulse height </a:t>
            </a:r>
            <a:endParaRPr lang="ru-RU" sz="2400" b="1"/>
          </a:p>
        </p:txBody>
      </p:sp>
      <p:sp>
        <p:nvSpPr>
          <p:cNvPr id="39939" name="Прямоугольник 3"/>
          <p:cNvSpPr>
            <a:spLocks noChangeArrowheads="1"/>
          </p:cNvSpPr>
          <p:nvPr/>
        </p:nvSpPr>
        <p:spPr bwMode="auto">
          <a:xfrm rot="-5400000">
            <a:off x="-1094582" y="2309019"/>
            <a:ext cx="2416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relative pulse height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-117475" y="-136525"/>
          <a:ext cx="9761538" cy="7137400"/>
        </p:xfrm>
        <a:graphic>
          <a:graphicData uri="http://schemas.openxmlformats.org/presentationml/2006/ole">
            <p:oleObj spid="_x0000_s32774" name="Graph" r:id="rId3" imgW="4001400" imgH="2926080" progId="">
              <p:embed/>
            </p:oleObj>
          </a:graphicData>
        </a:graphic>
      </p:graphicFrame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1071563" y="261938"/>
            <a:ext cx="7429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800" b="1">
                <a:latin typeface="Arial Narrow" pitchFamily="34" charset="0"/>
                <a:cs typeface="Times New Roman" pitchFamily="18" charset="0"/>
              </a:rPr>
              <a:t>Pulse shape in CsI(Tl) crystal</a:t>
            </a:r>
            <a:endParaRPr lang="ru-RU" sz="2800" b="1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5" descr="fig15"/>
          <p:cNvPicPr>
            <a:picLocks noChangeAspect="1" noChangeArrowheads="1"/>
          </p:cNvPicPr>
          <p:nvPr/>
        </p:nvPicPr>
        <p:blipFill>
          <a:blip r:embed="rId2">
            <a:lum bright="-30000" contrast="50000"/>
          </a:blip>
          <a:srcRect/>
          <a:stretch>
            <a:fillRect/>
          </a:stretch>
        </p:blipFill>
        <p:spPr bwMode="auto">
          <a:xfrm>
            <a:off x="827088" y="836613"/>
            <a:ext cx="7561262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7"/>
          <p:cNvSpPr>
            <a:spLocks noChangeArrowheads="1"/>
          </p:cNvSpPr>
          <p:nvPr/>
        </p:nvSpPr>
        <p:spPr bwMode="auto">
          <a:xfrm>
            <a:off x="1143000" y="620713"/>
            <a:ext cx="742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accent1"/>
                </a:solidFill>
                <a:latin typeface="Arial Narrow" pitchFamily="34" charset="0"/>
                <a:cs typeface="Times New Roman" pitchFamily="18" charset="0"/>
              </a:rPr>
              <a:t>Pulse shape in LaBr</a:t>
            </a:r>
            <a:r>
              <a:rPr lang="en-US" sz="2400" b="1" baseline="-25000">
                <a:solidFill>
                  <a:schemeClr val="accent1"/>
                </a:solidFill>
                <a:latin typeface="Arial Narrow" pitchFamily="34" charset="0"/>
                <a:cs typeface="Times New Roman" pitchFamily="18" charset="0"/>
              </a:rPr>
              <a:t>3</a:t>
            </a:r>
            <a:r>
              <a:rPr lang="en-US" sz="2400" b="1">
                <a:solidFill>
                  <a:schemeClr val="accent1"/>
                </a:solidFill>
                <a:latin typeface="Arial Narrow" pitchFamily="34" charset="0"/>
                <a:cs typeface="Times New Roman" pitchFamily="18" charset="0"/>
              </a:rPr>
              <a:t>:Ce crystal</a:t>
            </a:r>
            <a:endParaRPr lang="ru-RU" sz="2400" b="1">
              <a:solidFill>
                <a:schemeClr val="accent1"/>
              </a:solidFill>
              <a:latin typeface="Arial Narrow" pitchFamily="34" charset="0"/>
            </a:endParaRPr>
          </a:p>
        </p:txBody>
      </p:sp>
      <p:sp>
        <p:nvSpPr>
          <p:cNvPr id="41987" name="Rectangle 7"/>
          <p:cNvSpPr>
            <a:spLocks noChangeArrowheads="1"/>
          </p:cNvSpPr>
          <p:nvPr/>
        </p:nvSpPr>
        <p:spPr bwMode="auto">
          <a:xfrm>
            <a:off x="900113" y="6262688"/>
            <a:ext cx="77168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000" b="1">
                <a:solidFill>
                  <a:schemeClr val="accent1"/>
                </a:solidFill>
                <a:latin typeface="Arial Narrow" pitchFamily="34" charset="0"/>
                <a:cs typeface="Times New Roman" pitchFamily="18" charset="0"/>
              </a:rPr>
              <a:t>The slow component is unstable- identification on  base of fast component</a:t>
            </a:r>
            <a:endParaRPr lang="ru-RU" sz="2000" b="1">
              <a:solidFill>
                <a:schemeClr val="accent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63"/>
            <a:ext cx="9377363" cy="615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Rectangle 7"/>
          <p:cNvSpPr>
            <a:spLocks noChangeArrowheads="1"/>
          </p:cNvSpPr>
          <p:nvPr/>
        </p:nvSpPr>
        <p:spPr bwMode="auto">
          <a:xfrm>
            <a:off x="1071563" y="0"/>
            <a:ext cx="7429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800" b="1">
                <a:latin typeface="Arial Narrow" pitchFamily="34" charset="0"/>
                <a:cs typeface="Times New Roman" pitchFamily="18" charset="0"/>
              </a:rPr>
              <a:t>Pulse shape in NaI(Tl) crystal</a:t>
            </a:r>
            <a:endParaRPr lang="ru-RU" sz="2800" b="1">
              <a:latin typeface="Arial Narrow" pitchFamily="34" charset="0"/>
            </a:endParaRPr>
          </a:p>
        </p:txBody>
      </p:sp>
      <p:sp>
        <p:nvSpPr>
          <p:cNvPr id="43011" name="Rectangle 7"/>
          <p:cNvSpPr>
            <a:spLocks noChangeArrowheads="1"/>
          </p:cNvSpPr>
          <p:nvPr/>
        </p:nvSpPr>
        <p:spPr bwMode="auto">
          <a:xfrm>
            <a:off x="1187450" y="6429375"/>
            <a:ext cx="74295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very strong temperature dependence!</a:t>
            </a:r>
            <a:endParaRPr lang="ru-RU" sz="2400" b="1">
              <a:solidFill>
                <a:srgbClr val="FF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ChangeArrowheads="1"/>
          </p:cNvSpPr>
          <p:nvPr/>
        </p:nvSpPr>
        <p:spPr bwMode="auto">
          <a:xfrm>
            <a:off x="1143000" y="0"/>
            <a:ext cx="7429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800" b="1">
                <a:latin typeface="Arial Narrow" pitchFamily="34" charset="0"/>
                <a:cs typeface="Times New Roman" pitchFamily="18" charset="0"/>
              </a:rPr>
              <a:t>Pulse shape in LaCl</a:t>
            </a:r>
            <a:r>
              <a:rPr lang="en-US" sz="2800" b="1" baseline="-25000">
                <a:latin typeface="Arial Narrow" pitchFamily="34" charset="0"/>
                <a:cs typeface="Times New Roman" pitchFamily="18" charset="0"/>
              </a:rPr>
              <a:t>3</a:t>
            </a:r>
            <a:r>
              <a:rPr lang="en-US" sz="2800" b="1">
                <a:latin typeface="Arial Narrow" pitchFamily="34" charset="0"/>
                <a:cs typeface="Times New Roman" pitchFamily="18" charset="0"/>
              </a:rPr>
              <a:t>:Ce crystal</a:t>
            </a:r>
            <a:endParaRPr lang="ru-RU" sz="2800" b="1">
              <a:latin typeface="Arial Narrow" pitchFamily="34" charset="0"/>
            </a:endParaRPr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0" y="642938"/>
            <a:ext cx="9144000" cy="5888037"/>
            <a:chOff x="385" y="884"/>
            <a:chExt cx="4672" cy="3230"/>
          </a:xfrm>
        </p:grpSpPr>
        <p:pic>
          <p:nvPicPr>
            <p:cNvPr id="44035" name="Picture 4" descr="fig17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40000" contrast="60000"/>
            </a:blip>
            <a:srcRect b="49240"/>
            <a:stretch>
              <a:fillRect/>
            </a:stretch>
          </p:blipFill>
          <p:spPr bwMode="auto">
            <a:xfrm>
              <a:off x="521" y="884"/>
              <a:ext cx="4536" cy="3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36" name="Rectangle 5"/>
            <p:cNvSpPr>
              <a:spLocks noChangeArrowheads="1"/>
            </p:cNvSpPr>
            <p:nvPr/>
          </p:nvSpPr>
          <p:spPr bwMode="auto">
            <a:xfrm>
              <a:off x="385" y="3748"/>
              <a:ext cx="454" cy="3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82" name="Group 42"/>
          <p:cNvGraphicFramePr>
            <a:graphicFrameLocks noGrp="1"/>
          </p:cNvGraphicFramePr>
          <p:nvPr/>
        </p:nvGraphicFramePr>
        <p:xfrm>
          <a:off x="395288" y="273050"/>
          <a:ext cx="8208962" cy="6299200"/>
        </p:xfrm>
        <a:graphic>
          <a:graphicData uri="http://schemas.openxmlformats.org/drawingml/2006/table">
            <a:tbl>
              <a:tblPr/>
              <a:tblGrid>
                <a:gridCol w="4105275"/>
                <a:gridCol w="4103687"/>
              </a:tblGrid>
              <a:tr h="6477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8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some light components</a:t>
                      </a:r>
                      <a:r>
                        <a:rPr kumimoji="0" lang="ru-RU" sz="28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8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 </a:t>
                      </a:r>
                      <a:r>
                        <a:rPr kumimoji="0" lang="en-US" sz="2800" b="1" i="1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scintillators</a:t>
                      </a:r>
                      <a:endParaRPr kumimoji="0" lang="ru-RU" sz="2800" b="1" i="1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6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CsI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Tl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 t1~0.4-0.7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s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                     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t2~7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s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particle with different ionizing capability can be sorting by the pulse shape analyzing method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LaCl</a:t>
                      </a:r>
                      <a:r>
                        <a:rPr kumimoji="0" lang="en-US" sz="2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   t1~25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                     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t2~0,5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s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LaBr</a:t>
                      </a:r>
                      <a:r>
                        <a:rPr kumimoji="0" lang="en-US" sz="2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:Ce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     t1~20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                     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t2~0,8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s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         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(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unstable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)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Прямоугольник 2"/>
          <p:cNvSpPr>
            <a:spLocks noChangeArrowheads="1"/>
          </p:cNvSpPr>
          <p:nvPr/>
        </p:nvSpPr>
        <p:spPr bwMode="auto">
          <a:xfrm>
            <a:off x="0" y="6211888"/>
            <a:ext cx="91440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Arial Narrow" pitchFamily="34" charset="0"/>
              </a:rPr>
              <a:t>The ratio Qslow/Qtot in dependence of energy in CsI(Tl)</a:t>
            </a:r>
            <a:endParaRPr lang="ru-RU" sz="2800" b="1">
              <a:latin typeface="Arial Narrow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88" y="0"/>
            <a:ext cx="642937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6083" name="Picture 180" descr="bgr_bla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0"/>
            <a:ext cx="7500938" cy="628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5" name="Group 6"/>
          <p:cNvGrpSpPr>
            <a:grpSpLocks/>
          </p:cNvGrpSpPr>
          <p:nvPr/>
        </p:nvGrpSpPr>
        <p:grpSpPr bwMode="auto">
          <a:xfrm>
            <a:off x="107950" y="285750"/>
            <a:ext cx="6464300" cy="6572250"/>
            <a:chOff x="657" y="436"/>
            <a:chExt cx="3475" cy="3686"/>
          </a:xfrm>
        </p:grpSpPr>
        <p:pic>
          <p:nvPicPr>
            <p:cNvPr id="47107" name="Picture 4" descr="fig18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30000" contrast="60000"/>
            </a:blip>
            <a:srcRect b="37016"/>
            <a:stretch>
              <a:fillRect/>
            </a:stretch>
          </p:blipFill>
          <p:spPr bwMode="auto">
            <a:xfrm>
              <a:off x="657" y="436"/>
              <a:ext cx="3471" cy="3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08" name="Picture 5" descr="fig18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30000" contrast="60000"/>
            </a:blip>
            <a:srcRect t="92598" r="507"/>
            <a:stretch>
              <a:fillRect/>
            </a:stretch>
          </p:blipFill>
          <p:spPr bwMode="auto">
            <a:xfrm>
              <a:off x="659" y="3748"/>
              <a:ext cx="3473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7106" name="Rectangle 7"/>
          <p:cNvSpPr>
            <a:spLocks noChangeArrowheads="1"/>
          </p:cNvSpPr>
          <p:nvPr/>
        </p:nvSpPr>
        <p:spPr bwMode="auto">
          <a:xfrm>
            <a:off x="0" y="-142875"/>
            <a:ext cx="89296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r>
              <a:rPr lang="en-US" sz="2400" b="1">
                <a:solidFill>
                  <a:srgbClr val="000066"/>
                </a:solidFill>
                <a:latin typeface="Arial Narrow" pitchFamily="34" charset="0"/>
                <a:cs typeface="Times New Roman" pitchFamily="18" charset="0"/>
              </a:rPr>
              <a:t>The fast and slow light component  temperature dependence  for  the LaCl</a:t>
            </a:r>
            <a:r>
              <a:rPr lang="en-US" sz="2400" b="1" baseline="-25000">
                <a:solidFill>
                  <a:srgbClr val="000066"/>
                </a:solidFill>
                <a:latin typeface="Arial Narrow" pitchFamily="34" charset="0"/>
                <a:cs typeface="Times New Roman" pitchFamily="18" charset="0"/>
              </a:rPr>
              <a:t>3</a:t>
            </a:r>
            <a:r>
              <a:rPr lang="en-US" sz="2400" b="1">
                <a:solidFill>
                  <a:srgbClr val="000066"/>
                </a:solidFill>
                <a:latin typeface="Arial Narrow" pitchFamily="34" charset="0"/>
                <a:cs typeface="Times New Roman" pitchFamily="18" charset="0"/>
              </a:rPr>
              <a:t>:Ce crystal</a:t>
            </a:r>
            <a:endParaRPr lang="ru-RU" sz="2400" b="1">
              <a:solidFill>
                <a:srgbClr val="000066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4" descr="fig1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 contrast="60000"/>
          </a:blip>
          <a:srcRect t="62492"/>
          <a:stretch>
            <a:fillRect/>
          </a:stretch>
        </p:blipFill>
        <p:spPr bwMode="auto">
          <a:xfrm>
            <a:off x="-71438" y="785813"/>
            <a:ext cx="9001126" cy="607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Rectangle 7"/>
          <p:cNvSpPr>
            <a:spLocks noChangeArrowheads="1"/>
          </p:cNvSpPr>
          <p:nvPr/>
        </p:nvSpPr>
        <p:spPr bwMode="auto">
          <a:xfrm>
            <a:off x="1143000" y="0"/>
            <a:ext cx="74295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accent1"/>
                </a:solidFill>
                <a:latin typeface="Arial Narrow" pitchFamily="34" charset="0"/>
                <a:cs typeface="Times New Roman" pitchFamily="18" charset="0"/>
              </a:rPr>
              <a:t>Relative light intensity (fast and slow component)  vs temperature for scintillator  LaCl</a:t>
            </a:r>
            <a:r>
              <a:rPr lang="en-US" sz="2400" b="1" baseline="-25000">
                <a:solidFill>
                  <a:schemeClr val="accent1"/>
                </a:solidFill>
                <a:latin typeface="Arial Narrow" pitchFamily="34" charset="0"/>
                <a:cs typeface="Times New Roman" pitchFamily="18" charset="0"/>
              </a:rPr>
              <a:t>3</a:t>
            </a:r>
            <a:r>
              <a:rPr lang="en-US" sz="2400" b="1">
                <a:solidFill>
                  <a:schemeClr val="accent1"/>
                </a:solidFill>
                <a:latin typeface="Arial Narrow" pitchFamily="34" charset="0"/>
                <a:cs typeface="Times New Roman" pitchFamily="18" charset="0"/>
              </a:rPr>
              <a:t>:Ce </a:t>
            </a:r>
            <a:endParaRPr lang="ru-RU" sz="2400" b="1">
              <a:solidFill>
                <a:schemeClr val="accent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 contrast="60000"/>
          </a:blip>
          <a:srcRect r="24327" b="55493"/>
          <a:stretch>
            <a:fillRect/>
          </a:stretch>
        </p:blipFill>
        <p:spPr bwMode="auto">
          <a:xfrm>
            <a:off x="100013" y="785813"/>
            <a:ext cx="9043987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1476375" y="6450013"/>
            <a:ext cx="2520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292929"/>
                </a:solidFill>
              </a:rPr>
              <a:t>            ADC channel</a:t>
            </a:r>
            <a:endParaRPr lang="ru-RU" sz="1600" b="1">
              <a:solidFill>
                <a:srgbClr val="292929"/>
              </a:solidFill>
            </a:endParaRPr>
          </a:p>
        </p:txBody>
      </p:sp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5651500" y="6378575"/>
            <a:ext cx="2520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292929"/>
                </a:solidFill>
              </a:rPr>
              <a:t>              ADC channel</a:t>
            </a:r>
            <a:endParaRPr lang="ru-RU" sz="1600" b="1">
              <a:solidFill>
                <a:srgbClr val="292929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16200000" flipH="1">
            <a:off x="6089651" y="3279775"/>
            <a:ext cx="1643062" cy="357187"/>
          </a:xfrm>
          <a:prstGeom prst="straightConnector1">
            <a:avLst/>
          </a:prstGeom>
          <a:ln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Прямая со стрелкой 5"/>
          <p:cNvCxnSpPr/>
          <p:nvPr/>
        </p:nvCxnSpPr>
        <p:spPr>
          <a:xfrm rot="16200000" flipH="1">
            <a:off x="2416175" y="3424238"/>
            <a:ext cx="1643063" cy="357187"/>
          </a:xfrm>
          <a:prstGeom prst="straightConnector1">
            <a:avLst/>
          </a:prstGeom>
          <a:ln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58" name="Text Box 10"/>
          <p:cNvSpPr txBox="1">
            <a:spLocks noChangeArrowheads="1"/>
          </p:cNvSpPr>
          <p:nvPr/>
        </p:nvSpPr>
        <p:spPr bwMode="auto">
          <a:xfrm>
            <a:off x="2051050" y="1989138"/>
            <a:ext cx="1439863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baseline="30000"/>
              <a:t>137</a:t>
            </a:r>
            <a:r>
              <a:rPr lang="en-US" b="1" i="1"/>
              <a:t>Cs </a:t>
            </a:r>
            <a:r>
              <a:rPr lang="en-US" b="1" i="1">
                <a:sym typeface="Symbol" pitchFamily="18" charset="2"/>
              </a:rPr>
              <a:t></a:t>
            </a:r>
            <a:r>
              <a:rPr lang="en-US" b="1" i="1"/>
              <a:t> 5.4%</a:t>
            </a:r>
          </a:p>
          <a:p>
            <a:pPr>
              <a:spcBef>
                <a:spcPct val="50000"/>
              </a:spcBef>
            </a:pPr>
            <a:r>
              <a:rPr lang="en-US" b="1" i="1"/>
              <a:t>(662 keV</a:t>
            </a:r>
            <a:r>
              <a:rPr lang="ru-RU" b="1" i="1"/>
              <a:t>)</a:t>
            </a:r>
          </a:p>
        </p:txBody>
      </p:sp>
      <p:sp>
        <p:nvSpPr>
          <p:cNvPr id="49159" name="Text Box 11"/>
          <p:cNvSpPr txBox="1">
            <a:spLocks noChangeArrowheads="1"/>
          </p:cNvSpPr>
          <p:nvPr/>
        </p:nvSpPr>
        <p:spPr bwMode="auto">
          <a:xfrm>
            <a:off x="5651500" y="1844675"/>
            <a:ext cx="1728788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baseline="30000"/>
              <a:t>137</a:t>
            </a:r>
            <a:r>
              <a:rPr lang="en-US" b="1" i="1"/>
              <a:t>Am </a:t>
            </a:r>
            <a:r>
              <a:rPr lang="en-US" b="1" i="1">
                <a:sym typeface="Symbol" pitchFamily="18" charset="2"/>
              </a:rPr>
              <a:t></a:t>
            </a:r>
            <a:r>
              <a:rPr lang="en-US" b="1" i="1"/>
              <a:t> 20%</a:t>
            </a:r>
          </a:p>
          <a:p>
            <a:pPr>
              <a:spcBef>
                <a:spcPct val="50000"/>
              </a:spcBef>
            </a:pPr>
            <a:r>
              <a:rPr lang="en-US" b="1" i="1"/>
              <a:t>(59,5 keV</a:t>
            </a:r>
            <a:r>
              <a:rPr lang="ru-RU" b="1" i="1"/>
              <a:t>)</a:t>
            </a:r>
          </a:p>
        </p:txBody>
      </p:sp>
      <p:sp>
        <p:nvSpPr>
          <p:cNvPr id="49160" name="Text Box 12"/>
          <p:cNvSpPr txBox="1">
            <a:spLocks noChangeArrowheads="1"/>
          </p:cNvSpPr>
          <p:nvPr/>
        </p:nvSpPr>
        <p:spPr bwMode="auto">
          <a:xfrm>
            <a:off x="1500188" y="0"/>
            <a:ext cx="6842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3</a:t>
            </a:r>
            <a:r>
              <a:rPr lang="en-US" b="1"/>
              <a:t>”x</a:t>
            </a:r>
            <a:r>
              <a:rPr lang="ru-RU" b="1"/>
              <a:t> </a:t>
            </a:r>
            <a:r>
              <a:rPr lang="en-US" b="1"/>
              <a:t>3” crystal</a:t>
            </a:r>
            <a:r>
              <a:rPr lang="ru-RU" b="1"/>
              <a:t> + </a:t>
            </a:r>
            <a:r>
              <a:rPr lang="en-US" b="1"/>
              <a:t>PMT</a:t>
            </a:r>
            <a:r>
              <a:rPr lang="ru-RU" b="1"/>
              <a:t>          </a:t>
            </a:r>
            <a:r>
              <a:rPr lang="en-US" b="1"/>
              <a:t>                     </a:t>
            </a:r>
            <a:r>
              <a:rPr lang="ru-RU" b="1"/>
              <a:t>EMI9265-B53/FL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/>
          <p:cNvPicPr>
            <a:picLocks noChangeAspect="1" noChangeArrowheads="1"/>
          </p:cNvPicPr>
          <p:nvPr/>
        </p:nvPicPr>
        <p:blipFill>
          <a:blip r:embed="rId2"/>
          <a:srcRect t="50284" r="23044" b="5679"/>
          <a:stretch>
            <a:fillRect/>
          </a:stretch>
        </p:blipFill>
        <p:spPr bwMode="auto">
          <a:xfrm>
            <a:off x="0" y="1857375"/>
            <a:ext cx="8858250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 стрелкой 3"/>
          <p:cNvCxnSpPr/>
          <p:nvPr/>
        </p:nvCxnSpPr>
        <p:spPr>
          <a:xfrm rot="5400000">
            <a:off x="2499519" y="3074194"/>
            <a:ext cx="1079500" cy="642938"/>
          </a:xfrm>
          <a:prstGeom prst="straightConnector1">
            <a:avLst/>
          </a:prstGeom>
          <a:ln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6200000" flipH="1">
            <a:off x="6715126" y="4143375"/>
            <a:ext cx="1643062" cy="357187"/>
          </a:xfrm>
          <a:prstGeom prst="straightConnector1">
            <a:avLst/>
          </a:prstGeom>
          <a:ln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0" name="Text Box 7"/>
          <p:cNvSpPr txBox="1">
            <a:spLocks noChangeArrowheads="1"/>
          </p:cNvSpPr>
          <p:nvPr/>
        </p:nvSpPr>
        <p:spPr bwMode="auto">
          <a:xfrm>
            <a:off x="2843213" y="2060575"/>
            <a:ext cx="144145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baseline="30000"/>
              <a:t>22</a:t>
            </a:r>
            <a:r>
              <a:rPr lang="en-US" b="1" i="1"/>
              <a:t>Na </a:t>
            </a:r>
            <a:r>
              <a:rPr lang="en-US" b="1" i="1">
                <a:sym typeface="Symbol" pitchFamily="18" charset="2"/>
              </a:rPr>
              <a:t></a:t>
            </a:r>
            <a:r>
              <a:rPr lang="en-US" b="1" i="1"/>
              <a:t> 6%</a:t>
            </a:r>
          </a:p>
          <a:p>
            <a:pPr>
              <a:spcBef>
                <a:spcPct val="50000"/>
              </a:spcBef>
            </a:pPr>
            <a:r>
              <a:rPr lang="en-US" b="1" i="1"/>
              <a:t>(511 keV</a:t>
            </a:r>
            <a:r>
              <a:rPr lang="ru-RU" b="1" i="1"/>
              <a:t>)</a:t>
            </a:r>
          </a:p>
        </p:txBody>
      </p:sp>
      <p:cxnSp>
        <p:nvCxnSpPr>
          <p:cNvPr id="2" name="Прямая со стрелкой 3"/>
          <p:cNvCxnSpPr/>
          <p:nvPr/>
        </p:nvCxnSpPr>
        <p:spPr>
          <a:xfrm rot="5400000">
            <a:off x="5793582" y="2926556"/>
            <a:ext cx="1079500" cy="642937"/>
          </a:xfrm>
          <a:prstGeom prst="straightConnector1">
            <a:avLst/>
          </a:prstGeom>
          <a:ln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2" name="Text Box 9"/>
          <p:cNvSpPr txBox="1">
            <a:spLocks noChangeArrowheads="1"/>
          </p:cNvSpPr>
          <p:nvPr/>
        </p:nvSpPr>
        <p:spPr bwMode="auto">
          <a:xfrm>
            <a:off x="6227763" y="1989138"/>
            <a:ext cx="1439862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baseline="30000"/>
              <a:t>133</a:t>
            </a:r>
            <a:r>
              <a:rPr lang="en-US" b="1" i="1"/>
              <a:t>Ba </a:t>
            </a:r>
            <a:r>
              <a:rPr lang="en-US" b="1" i="1">
                <a:sym typeface="Symbol" pitchFamily="18" charset="2"/>
              </a:rPr>
              <a:t></a:t>
            </a:r>
            <a:r>
              <a:rPr lang="en-US" b="1" i="1"/>
              <a:t> 16%</a:t>
            </a:r>
          </a:p>
          <a:p>
            <a:pPr>
              <a:spcBef>
                <a:spcPct val="50000"/>
              </a:spcBef>
            </a:pPr>
            <a:r>
              <a:rPr lang="en-US" b="1" i="1"/>
              <a:t>(87 </a:t>
            </a:r>
            <a:r>
              <a:rPr lang="ru-RU" b="1" i="1"/>
              <a:t>к</a:t>
            </a:r>
            <a:r>
              <a:rPr lang="en-US" b="1" i="1"/>
              <a:t>eV</a:t>
            </a:r>
            <a:r>
              <a:rPr lang="ru-RU" b="1" i="1"/>
              <a:t>)</a:t>
            </a:r>
          </a:p>
        </p:txBody>
      </p:sp>
      <p:sp>
        <p:nvSpPr>
          <p:cNvPr id="50183" name="Text Box 10"/>
          <p:cNvSpPr txBox="1">
            <a:spLocks noChangeArrowheads="1"/>
          </p:cNvSpPr>
          <p:nvPr/>
        </p:nvSpPr>
        <p:spPr bwMode="auto">
          <a:xfrm>
            <a:off x="7019925" y="2781300"/>
            <a:ext cx="1366838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baseline="30000"/>
              <a:t>133</a:t>
            </a:r>
            <a:r>
              <a:rPr lang="en-US" b="1" i="1"/>
              <a:t>Ba </a:t>
            </a:r>
            <a:r>
              <a:rPr lang="en-US" b="1" i="1">
                <a:sym typeface="Symbol" pitchFamily="18" charset="2"/>
              </a:rPr>
              <a:t></a:t>
            </a:r>
            <a:r>
              <a:rPr lang="en-US" b="1" i="1"/>
              <a:t> 7%</a:t>
            </a:r>
          </a:p>
          <a:p>
            <a:pPr>
              <a:spcBef>
                <a:spcPct val="50000"/>
              </a:spcBef>
            </a:pPr>
            <a:r>
              <a:rPr lang="en-US" b="1" i="1"/>
              <a:t>(356 </a:t>
            </a:r>
            <a:r>
              <a:rPr lang="ru-RU" b="1" i="1"/>
              <a:t>к</a:t>
            </a:r>
            <a:r>
              <a:rPr lang="en-US" b="1" i="1"/>
              <a:t>eV</a:t>
            </a:r>
            <a:r>
              <a:rPr lang="ru-RU" b="1" i="1"/>
              <a:t>)</a:t>
            </a:r>
          </a:p>
        </p:txBody>
      </p:sp>
      <p:sp>
        <p:nvSpPr>
          <p:cNvPr id="50184" name="Text Box 11"/>
          <p:cNvSpPr txBox="1">
            <a:spLocks noChangeArrowheads="1"/>
          </p:cNvSpPr>
          <p:nvPr/>
        </p:nvSpPr>
        <p:spPr bwMode="auto">
          <a:xfrm>
            <a:off x="1476375" y="6165850"/>
            <a:ext cx="2520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292929"/>
                </a:solidFill>
              </a:rPr>
              <a:t>       ADC channel</a:t>
            </a:r>
            <a:endParaRPr lang="ru-RU" sz="1600" b="1">
              <a:solidFill>
                <a:srgbClr val="292929"/>
              </a:solidFill>
            </a:endParaRPr>
          </a:p>
        </p:txBody>
      </p:sp>
      <p:sp>
        <p:nvSpPr>
          <p:cNvPr id="50185" name="Text Box 12"/>
          <p:cNvSpPr txBox="1">
            <a:spLocks noChangeArrowheads="1"/>
          </p:cNvSpPr>
          <p:nvPr/>
        </p:nvSpPr>
        <p:spPr bwMode="auto">
          <a:xfrm>
            <a:off x="5651500" y="6237288"/>
            <a:ext cx="2520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292929"/>
                </a:solidFill>
              </a:rPr>
              <a:t>         ADC channel</a:t>
            </a:r>
            <a:endParaRPr lang="ru-RU" sz="1600" b="1">
              <a:solidFill>
                <a:srgbClr val="292929"/>
              </a:solidFill>
            </a:endParaRPr>
          </a:p>
        </p:txBody>
      </p:sp>
      <p:sp>
        <p:nvSpPr>
          <p:cNvPr id="50186" name="Text Box 13"/>
          <p:cNvSpPr txBox="1">
            <a:spLocks noChangeArrowheads="1"/>
          </p:cNvSpPr>
          <p:nvPr/>
        </p:nvSpPr>
        <p:spPr bwMode="auto">
          <a:xfrm>
            <a:off x="1042988" y="1052513"/>
            <a:ext cx="6842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3</a:t>
            </a:r>
            <a:r>
              <a:rPr lang="en-US" b="1"/>
              <a:t>”x3” crystal</a:t>
            </a:r>
            <a:r>
              <a:rPr lang="ru-RU" b="1"/>
              <a:t> +</a:t>
            </a:r>
            <a:r>
              <a:rPr lang="en-US" b="1"/>
              <a:t> PMT</a:t>
            </a:r>
            <a:r>
              <a:rPr lang="ru-RU" b="1"/>
              <a:t>        </a:t>
            </a:r>
            <a:r>
              <a:rPr lang="en-US" b="1"/>
              <a:t>                            </a:t>
            </a:r>
            <a:r>
              <a:rPr lang="ru-RU" b="1"/>
              <a:t>   EMI9265-B53/FL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4" descr="scint"/>
          <p:cNvPicPr>
            <a:picLocks noChangeAspect="1" noChangeArrowheads="1"/>
          </p:cNvPicPr>
          <p:nvPr/>
        </p:nvPicPr>
        <p:blipFill>
          <a:blip r:embed="rId2"/>
          <a:srcRect l="4964" t="22440" r="15300" b="7660"/>
          <a:stretch>
            <a:fillRect/>
          </a:stretch>
        </p:blipFill>
        <p:spPr bwMode="auto">
          <a:xfrm>
            <a:off x="142875" y="0"/>
            <a:ext cx="8613775" cy="639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2"/>
          <p:cNvPicPr>
            <a:picLocks noChangeAspect="1" noChangeArrowheads="1"/>
          </p:cNvPicPr>
          <p:nvPr/>
        </p:nvPicPr>
        <p:blipFill>
          <a:blip r:embed="rId2"/>
          <a:srcRect b="2245"/>
          <a:stretch>
            <a:fillRect/>
          </a:stretch>
        </p:blipFill>
        <p:spPr bwMode="auto">
          <a:xfrm>
            <a:off x="163513" y="636588"/>
            <a:ext cx="9266237" cy="622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85750" y="214313"/>
            <a:ext cx="8861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wide region of linearity of </a:t>
            </a:r>
            <a:r>
              <a:rPr lang="en-US" sz="2800" b="1" spc="-60" dirty="0" err="1">
                <a:latin typeface="Arial" pitchFamily="34" charset="0"/>
                <a:cs typeface="Arial" pitchFamily="34" charset="0"/>
              </a:rPr>
              <a:t>BrilLanCe</a:t>
            </a:r>
            <a:r>
              <a:rPr lang="en-US" sz="2800" b="1" spc="-60" dirty="0">
                <a:latin typeface="Arial" pitchFamily="34" charset="0"/>
                <a:cs typeface="Arial" pitchFamily="34" charset="0"/>
              </a:rPr>
              <a:t> series crystals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!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Box 1"/>
          <p:cNvSpPr txBox="1">
            <a:spLocks noChangeArrowheads="1"/>
          </p:cNvSpPr>
          <p:nvPr/>
        </p:nvSpPr>
        <p:spPr bwMode="auto">
          <a:xfrm>
            <a:off x="65088" y="0"/>
            <a:ext cx="9221787" cy="784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rgbClr val="000066"/>
                </a:solidFill>
              </a:rPr>
              <a:t>3 possible opportunities of DNP </a:t>
            </a:r>
          </a:p>
          <a:p>
            <a:pPr algn="ctr"/>
            <a:r>
              <a:rPr lang="en-US" sz="2800" b="1">
                <a:solidFill>
                  <a:srgbClr val="000066"/>
                </a:solidFill>
              </a:rPr>
              <a:t>in ZINA-NT experiment</a:t>
            </a:r>
          </a:p>
          <a:p>
            <a:pPr algn="ctr"/>
            <a:endParaRPr lang="en-US" sz="2800" b="1"/>
          </a:p>
          <a:p>
            <a:pPr algn="ctr">
              <a:buFont typeface="Wingdings" pitchFamily="2" charset="2"/>
              <a:buChar char="Ø"/>
            </a:pPr>
            <a:r>
              <a:rPr lang="en-US" sz="2800" b="1"/>
              <a:t>6’ x 6’ CsI(Tl) </a:t>
            </a:r>
          </a:p>
          <a:p>
            <a:pPr lvl="1" algn="ctr">
              <a:buFont typeface="Wingdings" pitchFamily="2" charset="2"/>
              <a:buChar char="ü"/>
            </a:pPr>
            <a:r>
              <a:rPr lang="en-US" sz="2800" b="1"/>
              <a:t>energy band 100 keV-300MeV (</a:t>
            </a:r>
            <a:r>
              <a:rPr lang="en-US" sz="2800" b="1">
                <a:sym typeface="Symbol" pitchFamily="18" charset="2"/>
              </a:rPr>
              <a:t>-quanta)</a:t>
            </a:r>
          </a:p>
          <a:p>
            <a:pPr lvl="1" algn="ctr">
              <a:buFont typeface="Wingdings" pitchFamily="2" charset="2"/>
              <a:buChar char="ü"/>
            </a:pPr>
            <a:r>
              <a:rPr lang="en-US" sz="2800" b="1">
                <a:sym typeface="Symbol" pitchFamily="18" charset="2"/>
              </a:rPr>
              <a:t>min time resolution ~ 1 ms</a:t>
            </a:r>
          </a:p>
          <a:p>
            <a:pPr lvl="1" algn="ctr">
              <a:buFont typeface="Wingdings" pitchFamily="2" charset="2"/>
              <a:buChar char="ü"/>
            </a:pPr>
            <a:r>
              <a:rPr lang="en-US" sz="2800" b="1">
                <a:sym typeface="Symbol" pitchFamily="18" charset="2"/>
              </a:rPr>
              <a:t>problem with high intensity events</a:t>
            </a:r>
            <a:endParaRPr lang="en-US" sz="2800" b="1"/>
          </a:p>
          <a:p>
            <a:pPr lvl="1" algn="ctr"/>
            <a:endParaRPr lang="en-US" sz="2800" b="1"/>
          </a:p>
          <a:p>
            <a:pPr algn="ctr">
              <a:buFont typeface="Wingdings" pitchFamily="2" charset="2"/>
              <a:buChar char="Ø"/>
            </a:pPr>
            <a:r>
              <a:rPr lang="en-US" sz="2800" b="1"/>
              <a:t>6’’ x 6’’ NaI(Tl)-CsI(Tl)</a:t>
            </a:r>
          </a:p>
          <a:p>
            <a:pPr lvl="1" algn="ctr">
              <a:buFont typeface="Wingdings" pitchFamily="2" charset="2"/>
              <a:buChar char="ü"/>
            </a:pPr>
            <a:r>
              <a:rPr lang="en-US" sz="2800" b="1"/>
              <a:t>energy band 50 keV-300MeV (</a:t>
            </a:r>
            <a:r>
              <a:rPr lang="en-US" sz="2800" b="1">
                <a:sym typeface="Symbol" pitchFamily="18" charset="2"/>
              </a:rPr>
              <a:t>-quanta)</a:t>
            </a:r>
          </a:p>
          <a:p>
            <a:pPr lvl="1" algn="ctr">
              <a:buFont typeface="Wingdings" pitchFamily="2" charset="2"/>
              <a:buChar char="ü"/>
            </a:pPr>
            <a:r>
              <a:rPr lang="en-US" sz="2800" b="1">
                <a:sym typeface="Symbol" pitchFamily="18" charset="2"/>
              </a:rPr>
              <a:t>min time resolution ~ 1 ms</a:t>
            </a:r>
          </a:p>
          <a:p>
            <a:pPr lvl="1" algn="ctr">
              <a:buFont typeface="Wingdings" pitchFamily="2" charset="2"/>
              <a:buChar char="ü"/>
            </a:pPr>
            <a:r>
              <a:rPr lang="en-US" sz="2800" b="1">
                <a:sym typeface="Symbol" pitchFamily="18" charset="2"/>
              </a:rPr>
              <a:t>reduced fluorescence from HE charged particles</a:t>
            </a:r>
          </a:p>
          <a:p>
            <a:pPr lvl="1" algn="ctr">
              <a:buFont typeface="Wingdings" pitchFamily="2" charset="2"/>
              <a:buChar char="ü"/>
            </a:pPr>
            <a:r>
              <a:rPr lang="en-US" sz="2800" b="1">
                <a:sym typeface="Symbol" pitchFamily="18" charset="2"/>
              </a:rPr>
              <a:t>min time resolution ~ 1 ms</a:t>
            </a:r>
          </a:p>
          <a:p>
            <a:pPr lvl="1" algn="ctr">
              <a:buFont typeface="Wingdings" pitchFamily="2" charset="2"/>
              <a:buChar char="ü"/>
            </a:pPr>
            <a:r>
              <a:rPr lang="en-US" sz="2800" b="1">
                <a:sym typeface="Symbol" pitchFamily="18" charset="2"/>
              </a:rPr>
              <a:t>problem with high intensity events</a:t>
            </a:r>
            <a:endParaRPr lang="en-US" sz="2800" b="1"/>
          </a:p>
          <a:p>
            <a:pPr algn="ctr">
              <a:buFont typeface="Wingdings" pitchFamily="2" charset="2"/>
              <a:buChar char="Ø"/>
            </a:pPr>
            <a:endParaRPr lang="en-US" sz="2800" b="1"/>
          </a:p>
          <a:p>
            <a:pPr algn="ctr">
              <a:buFont typeface="Wingdings" pitchFamily="2" charset="2"/>
              <a:buChar char="Ø"/>
            </a:pPr>
            <a:r>
              <a:rPr lang="en-US" sz="2800" b="1"/>
              <a:t>6’’ x 6’’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BrilLanCe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350 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 (LaCl</a:t>
            </a:r>
            <a:r>
              <a:rPr lang="en-US" sz="2800" b="1" baseline="-2500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:Ce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(10%С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e))</a:t>
            </a:r>
          </a:p>
          <a:p>
            <a:pPr algn="ctr"/>
            <a:endParaRPr lang="en-US" sz="2800" b="1"/>
          </a:p>
          <a:p>
            <a:pPr algn="ctr"/>
            <a:endParaRPr lang="ru-RU" sz="2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5875" y="5480064"/>
            <a:ext cx="9001156" cy="1357321"/>
          </a:xfrm>
          <a:prstGeom prst="roundRect">
            <a:avLst/>
          </a:prstGeom>
          <a:gradFill flip="none" rotWithShape="1">
            <a:gsLst>
              <a:gs pos="0">
                <a:schemeClr val="bg1">
                  <a:alpha val="24000"/>
                </a:schemeClr>
              </a:gs>
              <a:gs pos="53000">
                <a:srgbClr val="FFC000">
                  <a:alpha val="21000"/>
                </a:srgbClr>
              </a:gs>
              <a:gs pos="83000">
                <a:srgbClr val="FFD9B3">
                  <a:alpha val="23922"/>
                </a:srgbClr>
              </a:gs>
              <a:gs pos="100000">
                <a:srgbClr val="FFFF3F">
                  <a:alpha val="21961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anchor="b"/>
          <a:lstStyle/>
          <a:p>
            <a:pPr algn="r">
              <a:defRPr/>
            </a:pPr>
            <a:r>
              <a:rPr lang="en-US" sz="2400" b="1" dirty="0">
                <a:solidFill>
                  <a:srgbClr val="C00000"/>
                </a:solidFill>
                <a:latin typeface="Arial Narrow" pitchFamily="34" charset="0"/>
              </a:rPr>
              <a:t>negative</a:t>
            </a:r>
            <a:endParaRPr lang="ru-RU" sz="24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8" y="500042"/>
            <a:ext cx="9001156" cy="4714908"/>
          </a:xfrm>
          <a:prstGeom prst="roundRect">
            <a:avLst/>
          </a:prstGeom>
          <a:gradFill flip="none" rotWithShape="1">
            <a:gsLst>
              <a:gs pos="0">
                <a:schemeClr val="bg1">
                  <a:alpha val="24000"/>
                </a:schemeClr>
              </a:gs>
              <a:gs pos="53000">
                <a:srgbClr val="D4DEFF">
                  <a:alpha val="24000"/>
                </a:srgbClr>
              </a:gs>
              <a:gs pos="83000">
                <a:srgbClr val="D4DEFF">
                  <a:alpha val="24000"/>
                </a:srgbClr>
              </a:gs>
              <a:gs pos="100000">
                <a:srgbClr val="ACAFD8">
                  <a:alpha val="22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anchor="b"/>
          <a:lstStyle/>
          <a:p>
            <a:pPr algn="r">
              <a:defRPr/>
            </a:pPr>
            <a:r>
              <a:rPr lang="en-US" sz="2400" b="1" dirty="0">
                <a:solidFill>
                  <a:srgbClr val="000066"/>
                </a:solidFill>
                <a:latin typeface="Arial Narrow" pitchFamily="34" charset="0"/>
              </a:rPr>
              <a:t>positive</a:t>
            </a:r>
            <a:endParaRPr lang="ru-RU" sz="24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12331" name="Text Box 43"/>
          <p:cNvSpPr txBox="1">
            <a:spLocks noChangeArrowheads="1"/>
          </p:cNvSpPr>
          <p:nvPr/>
        </p:nvSpPr>
        <p:spPr bwMode="auto">
          <a:xfrm>
            <a:off x="0" y="0"/>
            <a:ext cx="9144000" cy="624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u="sng">
                <a:latin typeface="Arial Narrow" pitchFamily="34" charset="0"/>
              </a:rPr>
              <a:t>CONCLUSIONS:</a:t>
            </a:r>
            <a:r>
              <a:rPr lang="en-US" sz="2400" b="1">
                <a:latin typeface="Arial Narrow" pitchFamily="34" charset="0"/>
              </a:rPr>
              <a:t> BrilLanCe series crystal in DNP</a:t>
            </a:r>
            <a:r>
              <a:rPr lang="ru-RU" sz="2400" b="1">
                <a:latin typeface="Arial Narrow" pitchFamily="34" charset="0"/>
              </a:rPr>
              <a:t> </a:t>
            </a:r>
            <a:r>
              <a:rPr lang="en-US" sz="2400" b="1">
                <a:latin typeface="Arial Narrow" pitchFamily="34" charset="0"/>
              </a:rPr>
              <a:t>instead of CsI(Tl):</a:t>
            </a:r>
          </a:p>
          <a:p>
            <a:pPr algn="ctr"/>
            <a:endParaRPr lang="en-US" sz="900" b="1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i="1">
                <a:latin typeface="Arial Narrow" pitchFamily="34" charset="0"/>
              </a:rPr>
              <a:t>energy resolution is better </a:t>
            </a:r>
            <a:r>
              <a:rPr lang="ru-RU" sz="2400" b="1">
                <a:latin typeface="Arial Narrow" pitchFamily="34" charset="0"/>
              </a:rPr>
              <a:t>(</a:t>
            </a:r>
            <a:r>
              <a:rPr lang="en-US" sz="2400" b="1">
                <a:latin typeface="Arial Narrow" pitchFamily="34" charset="0"/>
              </a:rPr>
              <a:t> the factor of </a:t>
            </a:r>
            <a:r>
              <a:rPr lang="ru-RU" sz="2400" b="1">
                <a:latin typeface="Arial Narrow" pitchFamily="34" charset="0"/>
              </a:rPr>
              <a:t>2-3 )</a:t>
            </a:r>
            <a:r>
              <a:rPr lang="en-US" sz="2400" b="1">
                <a:latin typeface="Arial Narrow" pitchFamily="34" charset="0"/>
              </a:rPr>
              <a:t> </a:t>
            </a:r>
          </a:p>
          <a:p>
            <a:r>
              <a:rPr lang="en-US" sz="2400" b="1">
                <a:latin typeface="Arial Narrow" pitchFamily="34" charset="0"/>
                <a:sym typeface="Symbol" pitchFamily="18" charset="2"/>
              </a:rPr>
              <a:t>    </a:t>
            </a:r>
            <a:r>
              <a:rPr lang="en-US" sz="2400" b="1">
                <a:latin typeface="Arial Narrow" pitchFamily="34" charset="0"/>
              </a:rPr>
              <a:t>low limit of detector energy band ~20 keV instead of 100 keV; </a:t>
            </a:r>
          </a:p>
          <a:p>
            <a:pPr>
              <a:buFont typeface="Wingdings" pitchFamily="2" charset="2"/>
              <a:buChar char="Ø"/>
            </a:pPr>
            <a:r>
              <a:rPr lang="en-US" sz="2400" b="1" i="1">
                <a:latin typeface="Arial Narrow" pitchFamily="34" charset="0"/>
              </a:rPr>
              <a:t>temperature stability is better;</a:t>
            </a:r>
            <a:endParaRPr lang="ru-RU" sz="2400" b="1" i="1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i="1">
                <a:latin typeface="Arial Narrow" pitchFamily="34" charset="0"/>
              </a:rPr>
              <a:t>lightoutput components are faster</a:t>
            </a:r>
            <a:r>
              <a:rPr lang="en-US" sz="2400" b="1">
                <a:latin typeface="Arial Narrow" pitchFamily="34" charset="0"/>
              </a:rPr>
              <a:t> </a:t>
            </a:r>
            <a:r>
              <a:rPr lang="ru-RU" sz="2400" b="1">
                <a:latin typeface="Arial Narrow" pitchFamily="34" charset="0"/>
              </a:rPr>
              <a:t>(</a:t>
            </a:r>
            <a:r>
              <a:rPr lang="en-US" sz="2400" b="1">
                <a:latin typeface="Arial Narrow" pitchFamily="34" charset="0"/>
              </a:rPr>
              <a:t>the factor of the order) : </a:t>
            </a:r>
          </a:p>
          <a:p>
            <a:pPr algn="just"/>
            <a:r>
              <a:rPr lang="en-US" sz="2400" b="1">
                <a:latin typeface="Arial Narrow" pitchFamily="34" charset="0"/>
                <a:sym typeface="Symbol" pitchFamily="18" charset="2"/>
              </a:rPr>
              <a:t>	 </a:t>
            </a:r>
            <a:r>
              <a:rPr lang="en-US" sz="2400" b="1" u="sng">
                <a:latin typeface="Arial Narrow" pitchFamily="34" charset="0"/>
              </a:rPr>
              <a:t>time resolution:</a:t>
            </a:r>
            <a:r>
              <a:rPr lang="en-US" sz="2400" b="1">
                <a:latin typeface="Arial Narrow" pitchFamily="34" charset="0"/>
              </a:rPr>
              <a:t> ~5 </a:t>
            </a:r>
            <a:r>
              <a:rPr lang="en-US" sz="2400" b="1">
                <a:latin typeface="Arial Narrow" pitchFamily="34" charset="0"/>
                <a:sym typeface="Symbol" pitchFamily="18" charset="2"/>
              </a:rPr>
              <a:t>s (instead of 1ms) for    up to 20 MeV,</a:t>
            </a:r>
          </a:p>
          <a:p>
            <a:pPr algn="just"/>
            <a:r>
              <a:rPr lang="en-US" sz="2400" b="1">
                <a:latin typeface="Arial Narrow" pitchFamily="34" charset="0"/>
                <a:sym typeface="Symbol" pitchFamily="18" charset="2"/>
              </a:rPr>
              <a:t>~15s(</a:t>
            </a:r>
            <a:r>
              <a:rPr lang="en-US" b="1">
                <a:latin typeface="Arial Narrow" pitchFamily="34" charset="0"/>
                <a:sym typeface="Symbol" pitchFamily="18" charset="2"/>
              </a:rPr>
              <a:t>instead of </a:t>
            </a:r>
            <a:r>
              <a:rPr lang="en-US" sz="2400" b="1">
                <a:latin typeface="Arial Narrow" pitchFamily="34" charset="0"/>
                <a:sym typeface="Symbol" pitchFamily="18" charset="2"/>
              </a:rPr>
              <a:t>10ms)for events need analysis of pulse shape</a:t>
            </a:r>
            <a:r>
              <a:rPr lang="en-US" b="1">
                <a:latin typeface="Arial Narrow" pitchFamily="34" charset="0"/>
                <a:sym typeface="Symbol" pitchFamily="18" charset="2"/>
              </a:rPr>
              <a:t>(HE and n);</a:t>
            </a:r>
          </a:p>
          <a:p>
            <a:pPr algn="just"/>
            <a:r>
              <a:rPr lang="en-US" sz="2400" b="1">
                <a:latin typeface="Arial Narrow" pitchFamily="34" charset="0"/>
                <a:sym typeface="Symbol" pitchFamily="18" charset="2"/>
              </a:rPr>
              <a:t>      </a:t>
            </a:r>
            <a:r>
              <a:rPr lang="en-US" sz="2400" b="1" u="sng">
                <a:latin typeface="Arial Narrow" pitchFamily="34" charset="0"/>
                <a:sym typeface="Symbol" pitchFamily="18" charset="2"/>
              </a:rPr>
              <a:t>several parallel timescales:</a:t>
            </a:r>
            <a:r>
              <a:rPr lang="en-US" sz="2400" b="1">
                <a:latin typeface="Arial Narrow" pitchFamily="34" charset="0"/>
                <a:sym typeface="Symbol" pitchFamily="18" charset="2"/>
              </a:rPr>
              <a:t> s </a:t>
            </a:r>
            <a:r>
              <a:rPr lang="en-US" sz="1600" b="1">
                <a:latin typeface="Arial Narrow" pitchFamily="34" charset="0"/>
                <a:sym typeface="Symbol" pitchFamily="18" charset="2"/>
              </a:rPr>
              <a:t>(instead of </a:t>
            </a:r>
            <a:r>
              <a:rPr lang="en-US" sz="2400" b="1">
                <a:latin typeface="Arial Narrow" pitchFamily="34" charset="0"/>
                <a:sym typeface="Symbol" pitchFamily="18" charset="2"/>
              </a:rPr>
              <a:t>ms</a:t>
            </a:r>
            <a:r>
              <a:rPr lang="en-US" sz="1600" b="1">
                <a:latin typeface="Arial Narrow" pitchFamily="34" charset="0"/>
                <a:sym typeface="Symbol" pitchFamily="18" charset="2"/>
              </a:rPr>
              <a:t>)</a:t>
            </a:r>
            <a:r>
              <a:rPr lang="en-US" sz="2400" b="1">
                <a:latin typeface="Arial Narrow" pitchFamily="34" charset="0"/>
                <a:sym typeface="Symbol" pitchFamily="18" charset="2"/>
              </a:rPr>
              <a:t>,1s,10s,64s </a:t>
            </a:r>
            <a:r>
              <a:rPr lang="en-US" b="1">
                <a:latin typeface="Arial Narrow" pitchFamily="34" charset="0"/>
                <a:sym typeface="Symbol" pitchFamily="18" charset="2"/>
              </a:rPr>
              <a:t>and</a:t>
            </a:r>
            <a:r>
              <a:rPr lang="en-US" sz="2400" b="1">
                <a:latin typeface="Arial Narrow" pitchFamily="34" charset="0"/>
                <a:sym typeface="Symbol" pitchFamily="18" charset="2"/>
              </a:rPr>
              <a:t> 128s for events with low statistic </a:t>
            </a:r>
            <a:r>
              <a:rPr lang="en-US" b="1">
                <a:latin typeface="Arial Narrow" pitchFamily="34" charset="0"/>
                <a:sym typeface="Symbol" pitchFamily="18" charset="2"/>
              </a:rPr>
              <a:t>(15.11 and 20.58 MeV nuclear lines in solar flares,</a:t>
            </a:r>
          </a:p>
          <a:p>
            <a:pPr algn="just"/>
            <a:r>
              <a:rPr lang="en-US" b="1">
                <a:latin typeface="Arial Narrow" pitchFamily="34" charset="0"/>
                <a:sym typeface="Symbol" pitchFamily="18" charset="2"/>
              </a:rPr>
              <a:t>                                                                                         GRB extended emission and so on);</a:t>
            </a:r>
            <a:endParaRPr lang="en-US" b="1">
              <a:latin typeface="Arial Narrow" pitchFamily="34" charset="0"/>
            </a:endParaRPr>
          </a:p>
          <a:p>
            <a:r>
              <a:rPr lang="en-US" sz="2400" b="1">
                <a:latin typeface="Arial Narrow" pitchFamily="34" charset="0"/>
                <a:sym typeface="Symbol" pitchFamily="18" charset="2"/>
              </a:rPr>
              <a:t>      </a:t>
            </a:r>
            <a:r>
              <a:rPr lang="en-US" sz="2400" b="1">
                <a:latin typeface="Arial Narrow" pitchFamily="34" charset="0"/>
              </a:rPr>
              <a:t>registration of more intensive fluxes;</a:t>
            </a:r>
          </a:p>
          <a:p>
            <a:r>
              <a:rPr lang="en-US" sz="2400" b="1">
                <a:latin typeface="Arial Narrow" pitchFamily="34" charset="0"/>
                <a:sym typeface="Symbol" pitchFamily="18" charset="2"/>
              </a:rPr>
              <a:t>      possibility of remove ~90% of back current!!</a:t>
            </a:r>
          </a:p>
          <a:p>
            <a:endParaRPr lang="en-US" sz="1400" b="1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>
                <a:latin typeface="Arial Narrow" pitchFamily="34" charset="0"/>
              </a:rPr>
              <a:t>pulse shape discrimination require additional analysis;</a:t>
            </a:r>
            <a:endParaRPr lang="ru-RU" sz="2400" b="1"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>
                <a:solidFill>
                  <a:srgbClr val="002060"/>
                </a:solidFill>
                <a:latin typeface="Arial Narrow" pitchFamily="34" charset="0"/>
              </a:rPr>
              <a:t>self radioactivity caused by </a:t>
            </a:r>
            <a:r>
              <a:rPr lang="ru-RU" sz="2400" b="1">
                <a:solidFill>
                  <a:srgbClr val="002060"/>
                </a:solidFill>
                <a:latin typeface="Arial Narrow" pitchFamily="34" charset="0"/>
              </a:rPr>
              <a:t>0.09% </a:t>
            </a:r>
            <a:r>
              <a:rPr lang="en-US" sz="2400" b="1">
                <a:solidFill>
                  <a:srgbClr val="002060"/>
                </a:solidFill>
                <a:latin typeface="Arial Narrow" pitchFamily="34" charset="0"/>
              </a:rPr>
              <a:t> of </a:t>
            </a:r>
            <a:r>
              <a:rPr lang="ru-RU" sz="2400" b="1" baseline="30000">
                <a:solidFill>
                  <a:srgbClr val="002060"/>
                </a:solidFill>
                <a:latin typeface="Arial Narrow" pitchFamily="34" charset="0"/>
              </a:rPr>
              <a:t>138</a:t>
            </a:r>
            <a:r>
              <a:rPr lang="en-US" sz="2400" b="1">
                <a:solidFill>
                  <a:srgbClr val="002060"/>
                </a:solidFill>
                <a:latin typeface="Arial Narrow" pitchFamily="34" charset="0"/>
              </a:rPr>
              <a:t>La and</a:t>
            </a:r>
            <a:r>
              <a:rPr lang="ru-RU" sz="2400" b="1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400" b="1">
                <a:solidFill>
                  <a:srgbClr val="002060"/>
                </a:solidFill>
                <a:latin typeface="Arial Narrow" pitchFamily="34" charset="0"/>
              </a:rPr>
              <a:t>mixture of </a:t>
            </a:r>
            <a:r>
              <a:rPr lang="ru-RU" sz="2400" b="1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ru-RU" sz="2400" b="1" baseline="30000">
                <a:solidFill>
                  <a:srgbClr val="002060"/>
                </a:solidFill>
                <a:latin typeface="Arial Narrow" pitchFamily="34" charset="0"/>
              </a:rPr>
              <a:t>27</a:t>
            </a:r>
            <a:r>
              <a:rPr lang="en-US" sz="2400" b="1">
                <a:solidFill>
                  <a:srgbClr val="002060"/>
                </a:solidFill>
                <a:latin typeface="Arial Narrow" pitchFamily="34" charset="0"/>
              </a:rPr>
              <a:t>Ac;</a:t>
            </a:r>
          </a:p>
          <a:p>
            <a:pPr>
              <a:buFont typeface="Wingdings" pitchFamily="2" charset="2"/>
              <a:buChar char="Ø"/>
            </a:pPr>
            <a:r>
              <a:rPr lang="en-US" sz="2400" b="1">
                <a:latin typeface="Arial Narrow" pitchFamily="34" charset="0"/>
              </a:rPr>
              <a:t>very fast  ADC and special electronics.</a:t>
            </a:r>
            <a:endParaRPr lang="ru-RU" sz="2400" b="1">
              <a:latin typeface="Arial Narrow" pitchFamily="34" charset="0"/>
            </a:endParaRPr>
          </a:p>
          <a:p>
            <a:pPr>
              <a:spcBef>
                <a:spcPct val="50000"/>
              </a:spcBef>
            </a:pPr>
            <a:endParaRPr lang="en-US" b="1"/>
          </a:p>
        </p:txBody>
      </p:sp>
      <p:sp>
        <p:nvSpPr>
          <p:cNvPr id="54280" name="Прямоугольник 10"/>
          <p:cNvSpPr>
            <a:spLocks noChangeArrowheads="1"/>
          </p:cNvSpPr>
          <p:nvPr/>
        </p:nvSpPr>
        <p:spPr bwMode="auto">
          <a:xfrm>
            <a:off x="827088" y="981075"/>
            <a:ext cx="7777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sz="2000" b="1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Box 1"/>
          <p:cNvSpPr txBox="1">
            <a:spLocks noChangeArrowheads="1"/>
          </p:cNvSpPr>
          <p:nvPr/>
        </p:nvSpPr>
        <p:spPr bwMode="auto">
          <a:xfrm>
            <a:off x="-122238" y="285750"/>
            <a:ext cx="9645651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000066"/>
                </a:solidFill>
              </a:rPr>
              <a:t>ZINA-NT will be installed </a:t>
            </a:r>
          </a:p>
          <a:p>
            <a:pPr algn="ctr"/>
            <a:r>
              <a:rPr lang="en-US" sz="3600" b="1">
                <a:solidFill>
                  <a:srgbClr val="000066"/>
                </a:solidFill>
              </a:rPr>
              <a:t>onboard ISS at 2015</a:t>
            </a:r>
          </a:p>
          <a:p>
            <a:pPr algn="ctr"/>
            <a:endParaRPr lang="en-US" sz="3600" b="1"/>
          </a:p>
          <a:p>
            <a:pPr algn="ctr"/>
            <a:r>
              <a:rPr lang="en-US" sz="3600" b="1"/>
              <a:t>Now this project is open for collaboration!</a:t>
            </a:r>
          </a:p>
          <a:p>
            <a:pPr algn="ctr"/>
            <a:endParaRPr lang="en-US" sz="3600" b="1"/>
          </a:p>
          <a:p>
            <a:pPr algn="ctr"/>
            <a:endParaRPr lang="en-US" sz="3600" b="1"/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57188" y="3609975"/>
            <a:ext cx="8572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/>
              <a:t>Special thanks to prof. W.Q. Gan from PMO (China) for very useful discussion</a:t>
            </a:r>
            <a:endParaRPr 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071688"/>
            <a:ext cx="8229600" cy="31527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8000" dirty="0" smtClean="0"/>
              <a:t>Thank you for attention</a:t>
            </a:r>
            <a:r>
              <a:rPr lang="ru-RU" sz="8000" dirty="0" smtClean="0"/>
              <a:t>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1626</TotalTime>
  <Words>778</Words>
  <Application>Microsoft Office PowerPoint</Application>
  <PresentationFormat>Экран (4:3)</PresentationFormat>
  <Paragraphs>216</Paragraphs>
  <Slides>24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7" baseType="lpstr">
      <vt:lpstr>Arial</vt:lpstr>
      <vt:lpstr>Calibri</vt:lpstr>
      <vt:lpstr>Symbol</vt:lpstr>
      <vt:lpstr>Wingdings</vt:lpstr>
      <vt:lpstr>Tahoma</vt:lpstr>
      <vt:lpstr>Arial Narrow</vt:lpstr>
      <vt:lpstr>Constantia</vt:lpstr>
      <vt:lpstr>Arial Unicode MS</vt:lpstr>
      <vt:lpstr>Times New Roman</vt:lpstr>
      <vt:lpstr>Wingdings 2</vt:lpstr>
      <vt:lpstr>Тема Office</vt:lpstr>
      <vt:lpstr>Visio</vt:lpstr>
      <vt:lpstr>Graph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Thank you for attention! </vt:lpstr>
    </vt:vector>
  </TitlesOfParts>
  <Company>DeepPurple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IRENE</dc:creator>
  <cp:lastModifiedBy>NickOn</cp:lastModifiedBy>
  <cp:revision>169</cp:revision>
  <dcterms:created xsi:type="dcterms:W3CDTF">2010-01-25T08:39:43Z</dcterms:created>
  <dcterms:modified xsi:type="dcterms:W3CDTF">2010-07-16T11:01:08Z</dcterms:modified>
</cp:coreProperties>
</file>