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2"/>
  </p:notesMasterIdLst>
  <p:sldIdLst>
    <p:sldId id="256" r:id="rId3"/>
    <p:sldId id="264" r:id="rId4"/>
    <p:sldId id="306" r:id="rId5"/>
    <p:sldId id="316" r:id="rId6"/>
    <p:sldId id="295" r:id="rId7"/>
    <p:sldId id="265" r:id="rId8"/>
    <p:sldId id="266" r:id="rId9"/>
    <p:sldId id="298" r:id="rId10"/>
    <p:sldId id="280" r:id="rId11"/>
    <p:sldId id="315" r:id="rId12"/>
    <p:sldId id="284" r:id="rId13"/>
    <p:sldId id="283" r:id="rId14"/>
    <p:sldId id="304" r:id="rId15"/>
    <p:sldId id="305" r:id="rId16"/>
    <p:sldId id="307" r:id="rId17"/>
    <p:sldId id="309" r:id="rId18"/>
    <p:sldId id="312" r:id="rId19"/>
    <p:sldId id="310" r:id="rId20"/>
    <p:sldId id="31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800000"/>
    <a:srgbClr val="FFCC00"/>
    <a:srgbClr val="077F26"/>
    <a:srgbClr val="66FFFF"/>
    <a:srgbClr val="FFFFFF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492" autoAdjust="0"/>
  </p:normalViewPr>
  <p:slideViewPr>
    <p:cSldViewPr>
      <p:cViewPr>
        <p:scale>
          <a:sx n="70" d="100"/>
          <a:sy n="70" d="100"/>
        </p:scale>
        <p:origin x="-2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084D3DD-5629-473C-8EE5-2C6AE40537B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 dir="in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>
    <p:zoom dir="in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539750" y="0"/>
            <a:ext cx="863600" cy="404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pic>
        <p:nvPicPr>
          <p:cNvPr id="1027" name="Picture 7" descr="logo INPE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53975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Adesivo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8248650" y="0"/>
            <a:ext cx="8953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1" descr="logo_AEB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750" y="0"/>
            <a:ext cx="7921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zoom dir="in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539750" y="0"/>
            <a:ext cx="863600" cy="4048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1027" name="Picture 7" descr="logo INPE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53975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9" descr="Adesivo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8248650" y="0"/>
            <a:ext cx="89535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1" descr="logo_AEB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9750" y="0"/>
            <a:ext cx="7921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>
    <p:zoom dir="in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o&#227;o\Desktop\Trabalho\Imagens\Science\Astronomy\Gamma-Ray%20Bursts\69476main_binary_merger.mpeg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7" descr="mirax_logo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1285875"/>
            <a:ext cx="26638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0" descr="UCS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1866" y="5589240"/>
            <a:ext cx="1672134" cy="33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5" descr="USP"/>
          <p:cNvPicPr>
            <a:picLocks noChangeAspect="1" noChangeArrowheads="1"/>
          </p:cNvPicPr>
          <p:nvPr/>
        </p:nvPicPr>
        <p:blipFill>
          <a:blip r:embed="rId4" cstate="print"/>
          <a:srcRect r="73438" b="548"/>
          <a:stretch>
            <a:fillRect/>
          </a:stretch>
        </p:blipFill>
        <p:spPr bwMode="auto">
          <a:xfrm>
            <a:off x="8496300" y="5949280"/>
            <a:ext cx="6477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23" descr="logo INP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399" y="4659054"/>
            <a:ext cx="971601" cy="72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24" descr="MCT + Governo hor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437112"/>
            <a:ext cx="2017712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Text Box 26"/>
          <p:cNvSpPr txBox="1">
            <a:spLocks noChangeArrowheads="1"/>
          </p:cNvSpPr>
          <p:nvPr/>
        </p:nvSpPr>
        <p:spPr bwMode="auto">
          <a:xfrm>
            <a:off x="2428875" y="214313"/>
            <a:ext cx="4970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The MIRAX mission</a:t>
            </a:r>
          </a:p>
        </p:txBody>
      </p:sp>
      <p:sp>
        <p:nvSpPr>
          <p:cNvPr id="2063" name="Text Box 27"/>
          <p:cNvSpPr txBox="1">
            <a:spLocks noChangeArrowheads="1"/>
          </p:cNvSpPr>
          <p:nvPr/>
        </p:nvSpPr>
        <p:spPr bwMode="auto">
          <a:xfrm>
            <a:off x="5643563" y="928688"/>
            <a:ext cx="24082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João Braga - INPE</a:t>
            </a:r>
          </a:p>
        </p:txBody>
      </p:sp>
      <p:pic>
        <p:nvPicPr>
          <p:cNvPr id="2" name="Imagem 14" descr="logo_ufrn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80425" y="6237312"/>
            <a:ext cx="663575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15" descr="ufrgsmp550px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500" y="6481763"/>
            <a:ext cx="5715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5513" y="260350"/>
            <a:ext cx="4968875" cy="7921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smtClean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MIRAX     mission</a:t>
            </a:r>
            <a:endParaRPr lang="pt-PT" b="1" smtClean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435975" cy="4370407"/>
          </a:xfrm>
          <a:solidFill>
            <a:schemeClr val="tx2">
              <a:alpha val="69019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>
                <a:solidFill>
                  <a:srgbClr val="FFC000"/>
                </a:solidFill>
              </a:rPr>
              <a:t>First</a:t>
            </a:r>
            <a:r>
              <a:rPr lang="en-US" sz="2800" dirty="0" smtClean="0">
                <a:solidFill>
                  <a:schemeClr val="accent1"/>
                </a:solidFill>
              </a:rPr>
              <a:t> Brazilian-led astronomical satellite project</a:t>
            </a:r>
          </a:p>
          <a:p>
            <a:pPr eaLnBrk="1" hangingPunct="1"/>
            <a:r>
              <a:rPr lang="en-US" sz="2800" dirty="0" smtClean="0">
                <a:solidFill>
                  <a:schemeClr val="accent1"/>
                </a:solidFill>
              </a:rPr>
              <a:t>High-energy astrophysics </a:t>
            </a:r>
            <a:r>
              <a:rPr lang="en-US" sz="2800" dirty="0" smtClean="0">
                <a:solidFill>
                  <a:srgbClr val="FFCC00"/>
                </a:solidFill>
              </a:rPr>
              <a:t>observational window</a:t>
            </a:r>
            <a:r>
              <a:rPr lang="en-US" sz="2800" dirty="0" smtClean="0">
                <a:solidFill>
                  <a:schemeClr val="accent1"/>
                </a:solidFill>
              </a:rPr>
              <a:t> for the Brazilian community</a:t>
            </a:r>
          </a:p>
          <a:p>
            <a:pPr eaLnBrk="1" hangingPunct="1"/>
            <a:r>
              <a:rPr lang="en-US" sz="2800" dirty="0" smtClean="0">
                <a:solidFill>
                  <a:schemeClr val="accent1"/>
                </a:solidFill>
              </a:rPr>
              <a:t>International collaboration </a:t>
            </a:r>
            <a:r>
              <a:rPr lang="en-US" sz="2800" dirty="0" smtClean="0">
                <a:solidFill>
                  <a:srgbClr val="FFCC00"/>
                </a:solidFill>
                <a:sym typeface="Symbol" pitchFamily="18" charset="2"/>
              </a:rPr>
              <a:t> expertise in space missions and cost sharing</a:t>
            </a:r>
          </a:p>
          <a:p>
            <a:pPr eaLnBrk="1" hangingPunct="1"/>
            <a:r>
              <a:rPr lang="en-US" sz="2800" dirty="0" smtClean="0">
                <a:solidFill>
                  <a:schemeClr val="accent1"/>
                </a:solidFill>
              </a:rPr>
              <a:t>Strong participation of Brazilian </a:t>
            </a:r>
            <a:r>
              <a:rPr lang="en-US" sz="2800" dirty="0" smtClean="0">
                <a:solidFill>
                  <a:srgbClr val="FFC000"/>
                </a:solidFill>
              </a:rPr>
              <a:t>institutions</a:t>
            </a:r>
            <a:r>
              <a:rPr lang="en-US" sz="2800" dirty="0" smtClean="0">
                <a:solidFill>
                  <a:schemeClr val="accent1"/>
                </a:solidFill>
              </a:rPr>
              <a:t> and  </a:t>
            </a:r>
            <a:r>
              <a:rPr lang="en-US" sz="2800" dirty="0" smtClean="0">
                <a:solidFill>
                  <a:srgbClr val="FFC000"/>
                </a:solidFill>
              </a:rPr>
              <a:t>industry</a:t>
            </a:r>
          </a:p>
          <a:p>
            <a:pPr eaLnBrk="1" hangingPunct="1"/>
            <a:r>
              <a:rPr lang="en-US" sz="2800" dirty="0" smtClean="0">
                <a:solidFill>
                  <a:schemeClr val="accent1"/>
                </a:solidFill>
              </a:rPr>
              <a:t>public data </a:t>
            </a:r>
            <a:r>
              <a:rPr lang="en-US" sz="2800" dirty="0" smtClean="0">
                <a:solidFill>
                  <a:srgbClr val="FFCC00"/>
                </a:solidFill>
                <a:sym typeface="Symbol" pitchFamily="18" charset="2"/>
              </a:rPr>
              <a:t>in </a:t>
            </a:r>
            <a:r>
              <a:rPr lang="en-US" sz="2800" dirty="0" smtClean="0">
                <a:solidFill>
                  <a:srgbClr val="FFCC00"/>
                </a:solidFill>
                <a:sym typeface="Symbol" pitchFamily="18" charset="2"/>
              </a:rPr>
              <a:t>MIRAX mission </a:t>
            </a:r>
            <a:r>
              <a:rPr lang="en-US" sz="2800" dirty="0" smtClean="0">
                <a:solidFill>
                  <a:srgbClr val="FFCC00"/>
                </a:solidFill>
                <a:sym typeface="Symbol" pitchFamily="18" charset="2"/>
              </a:rPr>
              <a:t>centers, NA</a:t>
            </a:r>
            <a:r>
              <a:rPr lang="en-US" sz="2800" dirty="0" smtClean="0">
                <a:solidFill>
                  <a:srgbClr val="FFCC00"/>
                </a:solidFill>
              </a:rPr>
              <a:t>SA HEASARC archive and others</a:t>
            </a:r>
            <a:endParaRPr lang="pt-PT" sz="2800" dirty="0" smtClean="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28813" y="214313"/>
            <a:ext cx="5380037" cy="719137"/>
          </a:xfrm>
          <a:solidFill>
            <a:srgbClr val="FF9900">
              <a:alpha val="90000"/>
            </a:srgbClr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brief history</a:t>
            </a:r>
            <a:endParaRPr lang="pt-PT" sz="4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000125"/>
            <a:ext cx="8568630" cy="5643563"/>
          </a:xfrm>
          <a:solidFill>
            <a:srgbClr val="99CCFF">
              <a:alpha val="74117"/>
            </a:srgbClr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May 2000:</a:t>
            </a:r>
            <a:r>
              <a:rPr lang="en-US" sz="2400" dirty="0" smtClean="0"/>
              <a:t> Selected by INPE’s Astrophysics Division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       to be part of INPE’s scientific satellite program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2000:</a:t>
            </a:r>
            <a:r>
              <a:rPr lang="en-US" sz="2400" dirty="0" smtClean="0"/>
              <a:t> Collaboration with CASS/UCSD: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     crossed-strip </a:t>
            </a:r>
            <a:r>
              <a:rPr lang="en-US" sz="2400" dirty="0" err="1" smtClean="0"/>
              <a:t>CdZnTe</a:t>
            </a:r>
            <a:r>
              <a:rPr lang="en-US" sz="2400" dirty="0" smtClean="0"/>
              <a:t> detectors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2001:</a:t>
            </a:r>
            <a:r>
              <a:rPr lang="en-US" sz="2400" dirty="0" smtClean="0"/>
              <a:t> Collaboration with IAA/</a:t>
            </a:r>
            <a:r>
              <a:rPr lang="en-US" sz="2400" dirty="0" err="1" smtClean="0"/>
              <a:t>Tübingen</a:t>
            </a:r>
            <a:r>
              <a:rPr lang="en-US" sz="2400" dirty="0" smtClean="0"/>
              <a:t>: onboard computer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      and software development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2001:</a:t>
            </a:r>
            <a:r>
              <a:rPr lang="en-US" sz="2400" dirty="0" smtClean="0"/>
              <a:t> Collaboration with MIT: science and software for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      data analysis, archiving and distribution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2001:</a:t>
            </a:r>
            <a:r>
              <a:rPr lang="en-US" sz="2400" dirty="0" smtClean="0"/>
              <a:t> First presentation at Brazilian Astronomical Society    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(SAB) meeting - open to community participation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2002:</a:t>
            </a:r>
            <a:r>
              <a:rPr lang="en-US" sz="2400" dirty="0" smtClean="0"/>
              <a:t> - Approved by AEB (Brazilian Space Agency)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- First workshop held at INPE </a:t>
            </a:r>
            <a:r>
              <a:rPr lang="en-US" sz="2400" dirty="0" err="1" smtClean="0"/>
              <a:t>S.J.Campos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pt-PT" sz="2400" b="1" dirty="0" smtClean="0">
                <a:solidFill>
                  <a:srgbClr val="800000"/>
                </a:solidFill>
              </a:rPr>
              <a:t>2004:</a:t>
            </a:r>
            <a:r>
              <a:rPr lang="pt-PT" sz="2400" dirty="0" smtClean="0"/>
              <a:t> HXI detailed design and simulations start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pt-PT" sz="2000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28813" y="214313"/>
            <a:ext cx="5380037" cy="719137"/>
          </a:xfrm>
          <a:solidFill>
            <a:srgbClr val="FF9900">
              <a:alpha val="90000"/>
            </a:srgbClr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brief history</a:t>
            </a:r>
            <a:endParaRPr lang="pt-PT" sz="4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000125"/>
            <a:ext cx="8640638" cy="5381203"/>
          </a:xfrm>
          <a:solidFill>
            <a:srgbClr val="99CCFF">
              <a:alpha val="74117"/>
            </a:srgbClr>
          </a:solidFill>
          <a:ln w="19050">
            <a:solidFill>
              <a:schemeClr val="folHlink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pt-PT" sz="2400" b="1" dirty="0" smtClean="0">
                <a:solidFill>
                  <a:srgbClr val="800000"/>
                </a:solidFill>
              </a:rPr>
              <a:t>2005:</a:t>
            </a:r>
            <a:r>
              <a:rPr lang="pt-PT" sz="2400" dirty="0" smtClean="0"/>
              <a:t> - Included explicitly at Brazilian National Plan for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pt-PT" sz="2400" dirty="0" smtClean="0"/>
              <a:t>                 Space Activities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400" dirty="0" smtClean="0"/>
              <a:t>              - Second workshop </a:t>
            </a:r>
            <a:r>
              <a:rPr lang="en-US" sz="2400" dirty="0" smtClean="0"/>
              <a:t>held at INPE – AIP proceedings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                 book</a:t>
            </a:r>
            <a:endParaRPr lang="en-US" sz="2400" b="1" dirty="0" smtClean="0">
              <a:solidFill>
                <a:srgbClr val="80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2007: </a:t>
            </a:r>
            <a:r>
              <a:rPr lang="en-US" sz="2400" dirty="0" smtClean="0"/>
              <a:t>Decision to put MIRAX onboard Lattes (alongside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 EQUARS – atmosphere, </a:t>
            </a:r>
            <a:r>
              <a:rPr lang="en-US" sz="2400" dirty="0" err="1" smtClean="0"/>
              <a:t>aeronomy</a:t>
            </a:r>
            <a:r>
              <a:rPr lang="en-US" sz="2400" dirty="0" smtClean="0"/>
              <a:t> mission)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2008: </a:t>
            </a:r>
            <a:r>
              <a:rPr lang="en-US" sz="2400" dirty="0" err="1" smtClean="0"/>
              <a:t>protoMIRAX</a:t>
            </a:r>
            <a:r>
              <a:rPr lang="en-US" sz="2400" dirty="0" smtClean="0"/>
              <a:t> balloon </a:t>
            </a:r>
            <a:r>
              <a:rPr lang="en-US" sz="2400" smtClean="0"/>
              <a:t>project </a:t>
            </a:r>
            <a:r>
              <a:rPr lang="en-US" sz="2400" smtClean="0"/>
              <a:t>started</a:t>
            </a:r>
            <a:r>
              <a:rPr lang="en-US" sz="2400" smtClean="0"/>
              <a:t>; </a:t>
            </a:r>
            <a:r>
              <a:rPr lang="en-US" sz="2400" dirty="0" smtClean="0"/>
              <a:t>UCSD CZT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detectors phased-out due to lack of NASA funding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2009</a:t>
            </a:r>
            <a:r>
              <a:rPr lang="en-US" sz="2400" dirty="0" smtClean="0"/>
              <a:t>: initial contacts about a possible collaboration with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Un. Ferrara - Prof. </a:t>
            </a:r>
            <a:r>
              <a:rPr lang="en-US" sz="2400" dirty="0" err="1" smtClean="0"/>
              <a:t>Filippo</a:t>
            </a:r>
            <a:r>
              <a:rPr lang="en-US" sz="2400" dirty="0" smtClean="0"/>
              <a:t> </a:t>
            </a:r>
            <a:r>
              <a:rPr lang="en-US" sz="2400" dirty="0" err="1" smtClean="0"/>
              <a:t>Frontera</a:t>
            </a:r>
            <a:r>
              <a:rPr lang="en-US" sz="2400" dirty="0" smtClean="0"/>
              <a:t> - and INAF –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Marco </a:t>
            </a:r>
            <a:r>
              <a:rPr lang="en-US" sz="2400" dirty="0" err="1" smtClean="0"/>
              <a:t>Feroci</a:t>
            </a:r>
            <a:r>
              <a:rPr lang="en-US" sz="2400" dirty="0" smtClean="0"/>
              <a:t> and Lorenzo </a:t>
            </a:r>
            <a:r>
              <a:rPr lang="en-US" sz="2400" dirty="0" smtClean="0"/>
              <a:t>Amati: </a:t>
            </a:r>
            <a:r>
              <a:rPr lang="en-US" sz="2400" dirty="0" smtClean="0"/>
              <a:t>soft X-ray and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</a:t>
            </a:r>
            <a:r>
              <a:rPr lang="en-US" sz="2400" dirty="0" smtClean="0"/>
              <a:t>gamma-ray</a:t>
            </a:r>
            <a:r>
              <a:rPr lang="en-US" sz="2400" dirty="0" smtClean="0"/>
              <a:t> instruments for GRB science: 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800000"/>
                </a:solidFill>
              </a:rPr>
              <a:t>2010: </a:t>
            </a:r>
            <a:r>
              <a:rPr lang="en-US" sz="2400" dirty="0" smtClean="0"/>
              <a:t>meeting in Brazil with Italian researchers and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                engineers; </a:t>
            </a:r>
            <a:r>
              <a:rPr lang="en-US" sz="2400" dirty="0" err="1" smtClean="0"/>
              <a:t>ICRANet</a:t>
            </a:r>
            <a:r>
              <a:rPr lang="en-US" sz="2400" dirty="0" smtClean="0"/>
              <a:t> support – Prof. Remo </a:t>
            </a:r>
            <a:r>
              <a:rPr lang="en-US" sz="2400" dirty="0" err="1" smtClean="0"/>
              <a:t>Ruffini</a:t>
            </a:r>
            <a:endParaRPr lang="en-US" sz="2400" dirty="0" smtClean="0">
              <a:solidFill>
                <a:srgbClr val="80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pt-PT" sz="2000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188913"/>
            <a:ext cx="5472112" cy="668337"/>
          </a:xfrm>
          <a:solidFill>
            <a:srgbClr val="FF9900">
              <a:alpha val="97000"/>
            </a:srgb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MIRAX baseline parameters</a:t>
            </a:r>
            <a:endParaRPr lang="pt-PT" sz="3200" dirty="0" smtClean="0"/>
          </a:p>
        </p:txBody>
      </p:sp>
      <p:graphicFrame>
        <p:nvGraphicFramePr>
          <p:cNvPr id="52294" name="Group 70"/>
          <p:cNvGraphicFramePr>
            <a:graphicFrameLocks noGrp="1"/>
          </p:cNvGraphicFramePr>
          <p:nvPr/>
        </p:nvGraphicFramePr>
        <p:xfrm>
          <a:off x="500034" y="785794"/>
          <a:ext cx="8072467" cy="5856321"/>
        </p:xfrm>
        <a:graphic>
          <a:graphicData uri="http://schemas.openxmlformats.org/drawingml/2006/table">
            <a:tbl>
              <a:tblPr/>
              <a:tblGrid>
                <a:gridCol w="2274919"/>
                <a:gridCol w="3020981"/>
                <a:gridCol w="2776567"/>
              </a:tblGrid>
              <a:tr h="39528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Mission and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spacecraft parameters</a:t>
                      </a:r>
                      <a:endParaRPr kumimoji="0" lang="en-US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24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Mass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~500 kg (PMM total), ~120 kg (MIRAX payload)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Power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~240 W (total),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~100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W (MIRAX payload)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Orbit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Near equatorial (15 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) , circular, ~600 km, 4 years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Telemetry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Telemetry:  X-band, ~2-3 Mbps TBD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Launch</a:t>
                      </a:r>
                      <a:endParaRPr kumimoji="0" lang="pt-B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not earlier </a:t>
                      </a:r>
                      <a:r>
                        <a:rPr kumimoji="0" lang="pt-B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than</a:t>
                      </a: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2015; launcher to be selected</a:t>
                      </a:r>
                      <a:endParaRPr kumimoji="0" lang="pt-B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Instrument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parameters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Hard X-ray Imager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MS Mincho" pitchFamily="49" charset="-128"/>
                          <a:cs typeface="Times New Roman" pitchFamily="18" charset="0"/>
                        </a:rPr>
                        <a:t>    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(HXI) - INPE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GRBM (preliminary) INAF/Un. Ferrara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Energy range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10-200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keV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keV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–  &gt; 1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MeV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Angular Resolution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&lt; 1</a:t>
                      </a:r>
                      <a:r>
                        <a:rPr kumimoji="0" lang="en-US" sz="1800" b="1" i="0" u="none" strike="noStrike" cap="none" normalizeH="0" baseline="44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o    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TBD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4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arcmin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Detector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2mm-thick CZT  array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Silicon drift chamber/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CsI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4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Spectral resolution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&lt; 5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kev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 @ 60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keV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 (FWHM)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~1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keV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 @ 60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keV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Courier New" pitchFamily="49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4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Localization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&lt;  ~ 10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arcmin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(10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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) – TBD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Courier New" pitchFamily="49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&lt;  ~ 1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arcmin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(10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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Courier New" pitchFamily="49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Field-of-view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800" b="1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x 20</a:t>
                      </a:r>
                      <a:r>
                        <a:rPr kumimoji="0" lang="en-US" sz="1800" b="1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o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FWHM – TBD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Sensitivity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~ 10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mCrab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 (1 day, 5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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Courier New" pitchFamily="49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&lt;  5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mCrab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  (1 day, 5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Courier New" pitchFamily="49" charset="0"/>
                          <a:sym typeface="Symbol" pitchFamily="18" charset="2"/>
                        </a:rPr>
                        <a:t>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Mincho" pitchFamily="49" charset="-128"/>
                        <a:cs typeface="Courier New" pitchFamily="49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1050" y="188913"/>
            <a:ext cx="4945063" cy="639762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SCIENCE</a:t>
            </a:r>
            <a:endParaRPr lang="pt-PT" sz="3600" b="1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52513"/>
            <a:ext cx="9144000" cy="5162569"/>
          </a:xfrm>
          <a:solidFill>
            <a:srgbClr val="0000FF">
              <a:alpha val="73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Broadband imaging spectroscopy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of a large source sample</a:t>
            </a:r>
            <a:endParaRPr lang="en-US" sz="1800" dirty="0" smtClean="0">
              <a:solidFill>
                <a:srgbClr val="FF9933"/>
              </a:solidFill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              </a:t>
            </a:r>
            <a:r>
              <a:rPr lang="en-US" sz="2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</a:t>
            </a:r>
            <a:endParaRPr lang="en-US" sz="2400" b="1" dirty="0" smtClean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Observation of many transient phenomena on X-ray sources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Detailed characterization of X-ray non-thermal emission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Wide-band spectra of GRBs (~ 5/month) and XRFs 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Spectral state transitions and evolution on accreting compact objects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X-ray bursts – </a:t>
            </a:r>
            <a:r>
              <a:rPr lang="en-US" sz="1800" b="1" dirty="0" err="1" smtClean="0">
                <a:solidFill>
                  <a:schemeClr val="bg1"/>
                </a:solidFill>
              </a:rPr>
              <a:t>superburst</a:t>
            </a:r>
            <a:r>
              <a:rPr lang="en-US" sz="1800" b="1" dirty="0" smtClean="0">
                <a:solidFill>
                  <a:schemeClr val="bg1"/>
                </a:solidFill>
              </a:rPr>
              <a:t> recurrence times and emergence of normal bursts </a:t>
            </a:r>
          </a:p>
          <a:p>
            <a:pPr eaLnBrk="1" hangingPunct="1">
              <a:lnSpc>
                <a:spcPct val="105000"/>
              </a:lnSpc>
              <a:buFontTx/>
              <a:buNone/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        after </a:t>
            </a:r>
            <a:r>
              <a:rPr lang="en-US" sz="1800" b="1" dirty="0" err="1" smtClean="0">
                <a:solidFill>
                  <a:schemeClr val="bg1"/>
                </a:solidFill>
              </a:rPr>
              <a:t>superbursts</a:t>
            </a:r>
            <a:endParaRPr lang="en-US" sz="18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Accretion torques on neutron stars </a:t>
            </a:r>
          </a:p>
          <a:p>
            <a:pPr eaLnBrk="1" hangingPunct="1">
              <a:lnSpc>
                <a:spcPct val="105000"/>
              </a:lnSpc>
              <a:buFontTx/>
              <a:buNone/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        </a:t>
            </a:r>
            <a:r>
              <a:rPr lang="en-US" sz="1800" b="1" dirty="0" smtClean="0">
                <a:solidFill>
                  <a:schemeClr val="bg1"/>
                </a:solidFill>
                <a:sym typeface="Symbol" pitchFamily="18" charset="2"/>
              </a:rPr>
              <a:t></a:t>
            </a:r>
            <a:r>
              <a:rPr lang="en-US" sz="1800" b="1" dirty="0" smtClean="0">
                <a:solidFill>
                  <a:schemeClr val="bg1"/>
                </a:solidFill>
              </a:rPr>
              <a:t> accreting pulsars, pulse period evolution, ms-pulsar recurrent outbursts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Relativistic jets on </a:t>
            </a:r>
            <a:r>
              <a:rPr lang="en-US" sz="1800" b="1" dirty="0" err="1" smtClean="0">
                <a:solidFill>
                  <a:schemeClr val="bg1"/>
                </a:solidFill>
              </a:rPr>
              <a:t>microquasars</a:t>
            </a:r>
            <a:r>
              <a:rPr lang="en-US" sz="1800" b="1" dirty="0" smtClean="0">
                <a:solidFill>
                  <a:schemeClr val="bg1"/>
                </a:solidFill>
              </a:rPr>
              <a:t> and other systems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Flaring X-ray sources and fast transients (many INTEGRAL sources)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en-US" sz="1800" b="1" dirty="0" smtClean="0">
                <a:solidFill>
                  <a:schemeClr val="bg1"/>
                </a:solidFill>
              </a:rPr>
              <a:t>AGN variability (obscured AGNs)</a:t>
            </a:r>
            <a:endParaRPr lang="pt-PT" sz="1800" b="1" dirty="0" smtClean="0">
              <a:solidFill>
                <a:schemeClr val="bg1"/>
              </a:solidFill>
            </a:endParaRPr>
          </a:p>
        </p:txBody>
      </p:sp>
      <p:pic>
        <p:nvPicPr>
          <p:cNvPr id="7172" name="Picture 3" descr="0214_illustration_nolabe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1214438"/>
            <a:ext cx="1331913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1050" y="476250"/>
            <a:ext cx="4667250" cy="733425"/>
          </a:xfrm>
          <a:solidFill>
            <a:srgbClr val="FF9900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Strategy</a:t>
            </a:r>
            <a:endParaRPr lang="pt-PT" sz="3600" b="1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628800"/>
            <a:ext cx="8458200" cy="2431727"/>
          </a:xfrm>
          <a:solidFill>
            <a:srgbClr val="99CCFF">
              <a:alpha val="92000"/>
            </a:srgbClr>
          </a:solidFill>
          <a:ln w="19050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5000"/>
              </a:lnSpc>
              <a:buSzPct val="70000"/>
              <a:buFontTx/>
              <a:buNone/>
              <a:defRPr/>
            </a:pPr>
            <a:r>
              <a:rPr lang="en-US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Unique capability</a:t>
            </a:r>
            <a:r>
              <a:rPr lang="en-US" sz="2400" dirty="0" smtClean="0"/>
              <a:t> to detect, localize, identify, and study many  (2 </a:t>
            </a:r>
            <a:r>
              <a:rPr lang="en-US" sz="2400" dirty="0" err="1" smtClean="0"/>
              <a:t>sr</a:t>
            </a:r>
            <a:r>
              <a:rPr lang="en-US" sz="2400" dirty="0" smtClean="0"/>
              <a:t>) short-lived, rare, and/or unpredictable phenomena, including X-ray transient, GRBs and fast X-ray novae</a:t>
            </a:r>
          </a:p>
          <a:p>
            <a:pPr eaLnBrk="1" hangingPunct="1">
              <a:lnSpc>
                <a:spcPct val="105000"/>
              </a:lnSpc>
              <a:buFontTx/>
              <a:buNone/>
              <a:defRPr/>
            </a:pPr>
            <a:r>
              <a:rPr lang="en-US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Alert service</a:t>
            </a:r>
            <a:r>
              <a:rPr lang="en-US" sz="2400" dirty="0" smtClean="0"/>
              <a:t> for astronomers on all </a:t>
            </a:r>
            <a:r>
              <a:rPr lang="en-US" sz="2400" dirty="0" smtClean="0">
                <a:sym typeface="Symbol" pitchFamily="18" charset="2"/>
              </a:rPr>
              <a:t>s; coordinated optical/IR and radio observations to be planned</a:t>
            </a:r>
            <a:endParaRPr lang="en-US" sz="2400" dirty="0" smtClean="0"/>
          </a:p>
        </p:txBody>
      </p:sp>
      <p:pic>
        <p:nvPicPr>
          <p:cNvPr id="8196" name="Picture 3" descr="binary_anim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4500570"/>
            <a:ext cx="207168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69476main_binary_merger.mpe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148064" y="4221088"/>
            <a:ext cx="3352800" cy="228600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547688"/>
            <a:ext cx="4959350" cy="649287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instruments</a:t>
            </a:r>
            <a:endParaRPr lang="pt-PT" sz="3600" b="1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313" y="1357313"/>
            <a:ext cx="6643703" cy="4714893"/>
          </a:xfrm>
          <a:solidFill>
            <a:srgbClr val="99CCFF">
              <a:alpha val="90979"/>
            </a:srgbClr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</a:t>
            </a:r>
            <a:r>
              <a:rPr lang="en-US" sz="2400" b="1" dirty="0" smtClean="0"/>
              <a:t>1 hard X-ray imaging camera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built by DAS/INPE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20</a:t>
            </a:r>
            <a:r>
              <a:rPr lang="en-US" sz="2400" baseline="40000" dirty="0" smtClean="0"/>
              <a:t>o</a:t>
            </a:r>
            <a:r>
              <a:rPr lang="en-US" sz="2400" dirty="0" smtClean="0"/>
              <a:t> x 20</a:t>
            </a:r>
            <a:r>
              <a:rPr lang="en-US" sz="2400" baseline="40000" dirty="0" smtClean="0"/>
              <a:t>o</a:t>
            </a:r>
            <a:r>
              <a:rPr lang="en-US" sz="2400" dirty="0" smtClean="0"/>
              <a:t> FWHM Field-of-View</a:t>
            </a:r>
            <a:r>
              <a:rPr lang="en-US" sz="2400" baseline="40000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&lt; 1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 angular resolution - TBD</a:t>
            </a:r>
          </a:p>
          <a:p>
            <a:pPr lvl="0" eaLnBrk="1" hangingPunct="1">
              <a:defRPr/>
            </a:pPr>
            <a:r>
              <a:rPr lang="en-US" sz="2400" b="1" dirty="0" smtClean="0"/>
              <a:t>Energy range:</a:t>
            </a:r>
            <a:r>
              <a:rPr lang="en-US" sz="2400" b="1" dirty="0" smtClean="0">
                <a:solidFill>
                  <a:schemeClr val="folHlink"/>
                </a:solidFill>
              </a:rPr>
              <a:t> </a:t>
            </a:r>
            <a:r>
              <a:rPr lang="en-US" sz="2400" b="1" dirty="0" smtClean="0">
                <a:solidFill>
                  <a:srgbClr val="800000"/>
                </a:solidFill>
              </a:rPr>
              <a:t>10-200 </a:t>
            </a:r>
            <a:r>
              <a:rPr lang="en-US" sz="2400" b="1" dirty="0" err="1" smtClean="0">
                <a:solidFill>
                  <a:srgbClr val="800000"/>
                </a:solidFill>
              </a:rPr>
              <a:t>keV</a:t>
            </a:r>
            <a:endParaRPr lang="en-US" sz="2800" dirty="0" smtClean="0">
              <a:solidFill>
                <a:srgbClr val="800000"/>
              </a:solidFill>
            </a:endParaRPr>
          </a:p>
          <a:p>
            <a:pPr lvl="0" eaLnBrk="1" hangingPunct="1">
              <a:lnSpc>
                <a:spcPct val="115000"/>
              </a:lnSpc>
              <a:defRPr/>
            </a:pPr>
            <a:r>
              <a:rPr lang="en-US" sz="2400" b="1" dirty="0" smtClean="0">
                <a:solidFill>
                  <a:srgbClr val="800000"/>
                </a:solidFill>
              </a:rPr>
              <a:t>CZT</a:t>
            </a:r>
            <a:r>
              <a:rPr lang="en-US" sz="2400" dirty="0" smtClean="0"/>
              <a:t> (Cd</a:t>
            </a:r>
            <a:r>
              <a:rPr lang="en-US" sz="2400" baseline="-25000" dirty="0" smtClean="0"/>
              <a:t>0.9</a:t>
            </a:r>
            <a:r>
              <a:rPr lang="en-US" sz="2400" dirty="0" smtClean="0"/>
              <a:t>Zn</a:t>
            </a:r>
            <a:r>
              <a:rPr lang="en-US" sz="2400" baseline="-25000" dirty="0" smtClean="0"/>
              <a:t>0.1</a:t>
            </a:r>
            <a:r>
              <a:rPr lang="en-US" sz="2400" dirty="0" smtClean="0"/>
              <a:t>Te) detectors</a:t>
            </a:r>
          </a:p>
          <a:p>
            <a:pPr lvl="1" eaLnBrk="1" hangingPunct="1">
              <a:lnSpc>
                <a:spcPct val="115000"/>
              </a:lnSpc>
              <a:defRPr/>
            </a:pPr>
            <a:r>
              <a:rPr lang="en-US" sz="2000" dirty="0" smtClean="0"/>
              <a:t>1 cm spatial resolution (detector size)</a:t>
            </a:r>
          </a:p>
          <a:p>
            <a:pPr lvl="1" eaLnBrk="1" hangingPunct="1">
              <a:lnSpc>
                <a:spcPct val="115000"/>
              </a:lnSpc>
              <a:defRPr/>
            </a:pPr>
            <a:r>
              <a:rPr lang="en-US" sz="2000" dirty="0" smtClean="0">
                <a:sym typeface="Symbol" pitchFamily="18" charset="2"/>
              </a:rPr>
              <a:t>&lt;  5 </a:t>
            </a:r>
            <a:r>
              <a:rPr lang="en-US" sz="2000" dirty="0" err="1" smtClean="0">
                <a:sym typeface="Symbol" pitchFamily="18" charset="2"/>
              </a:rPr>
              <a:t>keV</a:t>
            </a:r>
            <a:r>
              <a:rPr lang="en-US" sz="2000" dirty="0" smtClean="0">
                <a:sym typeface="Symbol" pitchFamily="18" charset="2"/>
              </a:rPr>
              <a:t> spectral resolution @ 60 </a:t>
            </a:r>
            <a:r>
              <a:rPr lang="en-US" sz="2000" dirty="0" err="1" smtClean="0">
                <a:sym typeface="Symbol" pitchFamily="18" charset="2"/>
              </a:rPr>
              <a:t>keV</a:t>
            </a:r>
            <a:endParaRPr lang="en-US" sz="2000" dirty="0" smtClean="0">
              <a:sym typeface="Symbol" pitchFamily="18" charset="2"/>
            </a:endParaRPr>
          </a:p>
          <a:p>
            <a:pPr lvl="1" eaLnBrk="1" hangingPunct="1">
              <a:defRPr/>
            </a:pPr>
            <a:r>
              <a:rPr lang="en-US" sz="2000" dirty="0" smtClean="0"/>
              <a:t>169 (13 x13) detectors </a:t>
            </a:r>
            <a:r>
              <a:rPr lang="en-US" sz="2000" dirty="0" smtClean="0">
                <a:sym typeface="Symbol" pitchFamily="18" charset="2"/>
              </a:rPr>
              <a:t> 169 cm</a:t>
            </a:r>
            <a:r>
              <a:rPr lang="en-US" sz="2000" baseline="30000" dirty="0" smtClean="0">
                <a:sym typeface="Symbol" pitchFamily="18" charset="2"/>
              </a:rPr>
              <a:t>2</a:t>
            </a:r>
            <a:r>
              <a:rPr lang="en-US" sz="2000" dirty="0" smtClean="0">
                <a:sym typeface="Symbol" pitchFamily="18" charset="2"/>
              </a:rPr>
              <a:t> total area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pic>
        <p:nvPicPr>
          <p:cNvPr id="10245" name="Picture 5" descr="logo IN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785926"/>
            <a:ext cx="1676400" cy="1257300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0" descr="conjunto-cone-mirax-2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060575"/>
            <a:ext cx="568960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00338" y="333375"/>
            <a:ext cx="4302125" cy="720725"/>
          </a:xfr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HXI concept</a:t>
            </a:r>
            <a:endParaRPr lang="pt-PT" sz="3600" b="1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5364163" y="3284538"/>
            <a:ext cx="792162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215063" y="2928938"/>
            <a:ext cx="2422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Plastic Scintilator</a:t>
            </a:r>
          </a:p>
          <a:p>
            <a:pPr algn="ctr"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(6mm-thick)</a:t>
            </a:r>
            <a:endParaRPr lang="pt-PT">
              <a:latin typeface="Verdana" pitchFamily="34" charset="0"/>
            </a:endParaRP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5148263" y="3789363"/>
            <a:ext cx="10795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286500" y="3571875"/>
            <a:ext cx="202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Pb-Sn-Cu shield</a:t>
            </a:r>
            <a:endParaRPr lang="pt-PT">
              <a:latin typeface="Verdana" pitchFamily="34" charset="0"/>
            </a:endParaRP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V="1">
            <a:off x="4643438" y="4221163"/>
            <a:ext cx="151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400800" y="4038600"/>
            <a:ext cx="1810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dirty="0" smtClean="0">
                <a:latin typeface="Verdana" pitchFamily="34" charset="0"/>
              </a:rPr>
              <a:t>CZT detectors</a:t>
            </a:r>
            <a:endParaRPr lang="pt-PT" dirty="0">
              <a:latin typeface="Verdana" pitchFamily="34" charset="0"/>
            </a:endParaRP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4500563" y="4508500"/>
            <a:ext cx="1671637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6248400" y="4419600"/>
            <a:ext cx="19637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support flanges</a:t>
            </a:r>
            <a:endParaRPr lang="pt-PT">
              <a:latin typeface="Verdana" pitchFamily="34" charset="0"/>
            </a:endParaRPr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3962400" y="5029200"/>
            <a:ext cx="322263" cy="55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492500" y="4941888"/>
            <a:ext cx="2825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Pb-Sn-Cu shield </a:t>
            </a:r>
          </a:p>
          <a:p>
            <a:pPr algn="r"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(2mm-0.5mm-0.1mm)</a:t>
            </a:r>
            <a:endParaRPr lang="pt-PT">
              <a:latin typeface="Verdana" pitchFamily="34" charset="0"/>
            </a:endParaRPr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2971800" y="5791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810000" y="5562600"/>
            <a:ext cx="2538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mask support flange</a:t>
            </a:r>
            <a:endParaRPr lang="pt-PT">
              <a:latin typeface="Verdana" pitchFamily="34" charset="0"/>
            </a:endParaRP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2514600" y="6019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3810000" y="5791200"/>
            <a:ext cx="155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>
                <a:latin typeface="Verdana" pitchFamily="34" charset="0"/>
              </a:rPr>
              <a:t>coded mask</a:t>
            </a:r>
            <a:endParaRPr lang="pt-PT">
              <a:latin typeface="Verdana" pitchFamily="34" charset="0"/>
            </a:endParaRP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755650" y="3068638"/>
            <a:ext cx="2668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US" sz="1600">
                <a:latin typeface="Verdana" pitchFamily="34" charset="0"/>
              </a:rPr>
              <a:t>drawings by L.A.Reitano</a:t>
            </a:r>
            <a:endParaRPr lang="pt-PT" sz="1600">
              <a:latin typeface="Verdana" pitchFamily="34" charset="0"/>
            </a:endParaRPr>
          </a:p>
        </p:txBody>
      </p:sp>
      <p:pic>
        <p:nvPicPr>
          <p:cNvPr id="12307" name="Picture 19" descr="Cone_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196975"/>
            <a:ext cx="2808287" cy="19050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547688"/>
            <a:ext cx="4959350" cy="649287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MIRAX instruments</a:t>
            </a:r>
            <a:endParaRPr lang="pt-PT" sz="3600" b="1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62" y="1357298"/>
            <a:ext cx="7929618" cy="4929222"/>
          </a:xfrm>
          <a:solidFill>
            <a:srgbClr val="99CCFF">
              <a:alpha val="90979"/>
            </a:srgbClr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               </a:t>
            </a:r>
            <a:r>
              <a:rPr lang="en-US" sz="2400" b="1" dirty="0" smtClean="0"/>
              <a:t>set of Italian instruments (next talk)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provided by INAF and University of Ferrara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~2 </a:t>
            </a:r>
            <a:r>
              <a:rPr lang="en-US" sz="2400" dirty="0" err="1" smtClean="0"/>
              <a:t>keV</a:t>
            </a:r>
            <a:r>
              <a:rPr lang="en-US" sz="2400" dirty="0" smtClean="0"/>
              <a:t> </a:t>
            </a:r>
            <a:r>
              <a:rPr lang="en-US" sz="2400" dirty="0" smtClean="0"/>
              <a:t>to </a:t>
            </a:r>
            <a:r>
              <a:rPr lang="en-US" sz="2400" dirty="0" smtClean="0"/>
              <a:t>a few </a:t>
            </a:r>
            <a:r>
              <a:rPr lang="en-US" sz="2400" dirty="0" err="1" smtClean="0"/>
              <a:t>MeV</a:t>
            </a:r>
            <a:r>
              <a:rPr lang="en-US" sz="2400" dirty="0" smtClean="0"/>
              <a:t> energy range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2 </a:t>
            </a:r>
            <a:r>
              <a:rPr lang="en-US" sz="2400" dirty="0" err="1" smtClean="0"/>
              <a:t>sr</a:t>
            </a:r>
            <a:r>
              <a:rPr lang="en-US" sz="2400" dirty="0" smtClean="0"/>
              <a:t> </a:t>
            </a:r>
            <a:r>
              <a:rPr lang="en-US" sz="2400" dirty="0" smtClean="0"/>
              <a:t>field-of-view (preliminary design)</a:t>
            </a:r>
            <a:r>
              <a:rPr lang="en-US" sz="2400" baseline="40000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4 </a:t>
            </a:r>
            <a:r>
              <a:rPr lang="en-US" sz="2400" dirty="0" err="1" smtClean="0"/>
              <a:t>arcmin</a:t>
            </a:r>
            <a:r>
              <a:rPr lang="en-US" sz="2400" dirty="0" smtClean="0"/>
              <a:t> angular resolution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thin Silicon drift </a:t>
            </a:r>
            <a:r>
              <a:rPr lang="en-US" sz="2400" dirty="0" smtClean="0"/>
              <a:t>chambers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z="2000" dirty="0" smtClean="0"/>
              <a:t>Detectors have 200 </a:t>
            </a:r>
            <a:r>
              <a:rPr lang="el-GR" sz="2000" dirty="0" smtClean="0"/>
              <a:t>μ</a:t>
            </a:r>
            <a:r>
              <a:rPr lang="en-US" sz="2000" dirty="0" smtClean="0"/>
              <a:t>m position resolution in one direction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z="2000" dirty="0" smtClean="0"/>
              <a:t>Two sets with one-dimensional coded-masks for x and y </a:t>
            </a:r>
            <a:r>
              <a:rPr lang="en-US" sz="2000" dirty="0" smtClean="0"/>
              <a:t>directions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/>
              <a:t>CsI</a:t>
            </a:r>
            <a:r>
              <a:rPr lang="en-US" sz="2400" dirty="0" smtClean="0"/>
              <a:t> </a:t>
            </a:r>
            <a:r>
              <a:rPr lang="en-US" sz="2400" dirty="0" err="1" smtClean="0"/>
              <a:t>scintillators</a:t>
            </a:r>
            <a:r>
              <a:rPr lang="en-US" sz="2400" dirty="0" smtClean="0"/>
              <a:t> for gamma rays</a:t>
            </a:r>
            <a:endParaRPr lang="en-US" sz="2400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333375"/>
            <a:ext cx="5762625" cy="1079500"/>
          </a:xfrm>
          <a:solidFill>
            <a:srgbClr val="FF9900">
              <a:alpha val="96077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smtClean="0"/>
              <a:t>Current or planned hard X-ray imaging missions</a:t>
            </a:r>
            <a:endParaRPr lang="pt-PT" sz="3200" smtClean="0"/>
          </a:p>
        </p:txBody>
      </p:sp>
      <p:graphicFrame>
        <p:nvGraphicFramePr>
          <p:cNvPr id="34873" name="Group 57"/>
          <p:cNvGraphicFramePr>
            <a:graphicFrameLocks noGrp="1"/>
          </p:cNvGraphicFramePr>
          <p:nvPr/>
        </p:nvGraphicFramePr>
        <p:xfrm>
          <a:off x="251520" y="1484784"/>
          <a:ext cx="8142288" cy="4392805"/>
        </p:xfrm>
        <a:graphic>
          <a:graphicData uri="http://schemas.openxmlformats.org/drawingml/2006/table">
            <a:tbl>
              <a:tblPr/>
              <a:tblGrid>
                <a:gridCol w="2025650"/>
                <a:gridCol w="1898650"/>
                <a:gridCol w="2247900"/>
                <a:gridCol w="1970088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mission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Energy range (keV)</a:t>
                      </a:r>
                      <a:endParaRPr kumimoji="0" lang="pt-P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FOV</a:t>
                      </a:r>
                      <a:endParaRPr kumimoji="0" lang="pt-P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Angular resolution</a:t>
                      </a:r>
                      <a:endParaRPr kumimoji="0" lang="pt-P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ASM/RXTE</a:t>
                      </a:r>
                      <a:endParaRPr kumimoji="0" lang="pt-P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2-10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“4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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sr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”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(3 x 6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x90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o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FWHM)</a:t>
                      </a:r>
                      <a:endParaRPr kumimoji="0" lang="pt-PT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12’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GBM/Fermi(GLAST)</a:t>
                      </a:r>
                      <a:endParaRPr kumimoji="0" lang="pt-P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8-30000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9.5 steradians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r>
                        <a:rPr kumimoji="0" lang="pt-PT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JEM-X/INTEGRAL</a:t>
                      </a:r>
                      <a:endParaRPr kumimoji="0" lang="pt-P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5-35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4.8</a:t>
                      </a:r>
                      <a:r>
                        <a:rPr kumimoji="0" lang="en-US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diam. FCFOV</a:t>
                      </a:r>
                      <a:endParaRPr kumimoji="0" lang="pt-P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3’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IBIS/INTEGRAL</a:t>
                      </a:r>
                      <a:endParaRPr kumimoji="0" lang="pt-P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15-10000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x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4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FCFOV</a:t>
                      </a:r>
                      <a:endParaRPr kumimoji="0" lang="pt-P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12’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BAT/SWIFT</a:t>
                      </a:r>
                      <a:endParaRPr kumimoji="0" lang="pt-P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14-150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sr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PCFOV</a:t>
                      </a:r>
                      <a:endParaRPr kumimoji="0" lang="pt-P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17’</a:t>
                      </a:r>
                      <a:endParaRPr kumimoji="0" lang="pt-P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SUPER-AGILE</a:t>
                      </a:r>
                      <a:endParaRPr kumimoji="0" lang="pt-P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10-40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107</a:t>
                      </a:r>
                      <a:r>
                        <a:rPr kumimoji="0" lang="pt-PT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r>
                        <a:rPr kumimoji="0" lang="pt-P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X 68</a:t>
                      </a:r>
                      <a:r>
                        <a:rPr kumimoji="0" lang="pt-PT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</a:t>
                      </a:r>
                      <a:endParaRPr kumimoji="0" lang="pt-PT" sz="18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6’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MIRAX</a:t>
                      </a:r>
                      <a:endParaRPr kumimoji="0" lang="pt-P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2-1000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sr FCFOV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5’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187624" y="6237312"/>
            <a:ext cx="6263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excellent coverage of discovery space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5" name="Seta dobrada para cima 4"/>
          <p:cNvSpPr/>
          <p:nvPr/>
        </p:nvSpPr>
        <p:spPr>
          <a:xfrm rot="5400000">
            <a:off x="395536" y="5949280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8750" y="214313"/>
            <a:ext cx="6715125" cy="1295400"/>
          </a:xfrm>
          <a:solidFill>
            <a:srgbClr val="FF9900">
              <a:alpha val="97000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spacecraft concept</a:t>
            </a:r>
            <a:b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36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PMM – </a:t>
            </a:r>
            <a:r>
              <a:rPr lang="en-US" sz="3600" dirty="0" err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multimission</a:t>
            </a:r>
            <a:r>
              <a:rPr lang="en-US" sz="36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platform</a:t>
            </a:r>
            <a:endParaRPr lang="pt-PT" sz="3600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5363" name="Picture 2" descr="pmm0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1714500"/>
            <a:ext cx="6443662" cy="48323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57375" y="214313"/>
            <a:ext cx="5175250" cy="857250"/>
          </a:xfr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spacecraft concept</a:t>
            </a:r>
            <a:endParaRPr lang="pt-PT" sz="3600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6387" name="Picture 2" descr="pmm_inpe102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304925"/>
            <a:ext cx="7596187" cy="536257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57375" y="214313"/>
            <a:ext cx="5175250" cy="642937"/>
          </a:xfr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spacecraft concept</a:t>
            </a:r>
            <a:endParaRPr lang="pt-PT" sz="3600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" name="Picture 2" descr="mirax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071563"/>
            <a:ext cx="6715125" cy="559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3000375" y="2000250"/>
            <a:ext cx="1158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MIRAX</a:t>
            </a:r>
            <a:endParaRPr lang="pt-BR" sz="240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71938" y="2214563"/>
            <a:ext cx="357187" cy="714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92500" y="188913"/>
            <a:ext cx="4259263" cy="777875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protoMIRAX</a:t>
            </a:r>
            <a:r>
              <a:rPr lang="pt-BR" smtClean="0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3052935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pt-BR" dirty="0" smtClean="0"/>
              <a:t>Test several MIRAX sub-systems in a near-space environment</a:t>
            </a:r>
          </a:p>
          <a:p>
            <a:pPr>
              <a:lnSpc>
                <a:spcPct val="90000"/>
              </a:lnSpc>
            </a:pPr>
            <a:r>
              <a:rPr lang="pt-BR" dirty="0" smtClean="0"/>
              <a:t>Test imaging system and novel coded-mask techniques by looking at </a:t>
            </a:r>
            <a:r>
              <a:rPr lang="pt-BR" dirty="0" err="1" smtClean="0"/>
              <a:t>bright</a:t>
            </a:r>
            <a:r>
              <a:rPr lang="pt-BR" dirty="0" smtClean="0"/>
              <a:t> sources</a:t>
            </a:r>
          </a:p>
          <a:p>
            <a:pPr>
              <a:lnSpc>
                <a:spcPct val="90000"/>
              </a:lnSpc>
            </a:pPr>
            <a:r>
              <a:rPr lang="pt-BR" dirty="0" smtClean="0"/>
              <a:t>Measure atmospheric background at SAA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765175"/>
            <a:ext cx="3455988" cy="493713"/>
          </a:xfrm>
          <a:solidFill>
            <a:srgbClr val="FFCC00">
              <a:alpha val="89999"/>
            </a:srgb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2400" b="1" smtClean="0">
                <a:solidFill>
                  <a:schemeClr val="accent2"/>
                </a:solidFill>
              </a:rPr>
              <a:t>The protoMIRAX team</a:t>
            </a:r>
            <a:endParaRPr lang="en-US" sz="2400" b="1" smtClean="0">
              <a:solidFill>
                <a:schemeClr val="accent2"/>
              </a:solidFill>
            </a:endParaRPr>
          </a:p>
        </p:txBody>
      </p:sp>
      <p:sp>
        <p:nvSpPr>
          <p:cNvPr id="50219" name="Text Box 43"/>
          <p:cNvSpPr txBox="1">
            <a:spLocks noChangeArrowheads="1"/>
          </p:cNvSpPr>
          <p:nvPr/>
        </p:nvSpPr>
        <p:spPr bwMode="auto">
          <a:xfrm>
            <a:off x="250825" y="1412875"/>
            <a:ext cx="2305050" cy="2585323"/>
          </a:xfrm>
          <a:prstGeom prst="rect">
            <a:avLst/>
          </a:prstGeom>
          <a:solidFill>
            <a:schemeClr val="accent1"/>
          </a:solidFill>
          <a:ln w="3810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dirty="0">
                <a:solidFill>
                  <a:srgbClr val="000000"/>
                </a:solidFill>
                <a:cs typeface="+mn-cs"/>
              </a:rPr>
              <a:t>João </a:t>
            </a:r>
            <a:r>
              <a:rPr lang="pt-BR" dirty="0" smtClean="0">
                <a:solidFill>
                  <a:srgbClr val="000000"/>
                </a:solidFill>
                <a:cs typeface="+mn-cs"/>
              </a:rPr>
              <a:t>Braga</a:t>
            </a:r>
            <a:endParaRPr lang="pt-BR" dirty="0">
              <a:solidFill>
                <a:srgbClr val="000000"/>
              </a:solidFill>
              <a:cs typeface="+mn-cs"/>
            </a:endParaRPr>
          </a:p>
          <a:p>
            <a:r>
              <a:rPr lang="pt-BR" dirty="0">
                <a:solidFill>
                  <a:srgbClr val="000000"/>
                </a:solidFill>
                <a:cs typeface="+mn-cs"/>
              </a:rPr>
              <a:t>Flavio D´Amico</a:t>
            </a:r>
          </a:p>
          <a:p>
            <a:r>
              <a:rPr lang="pt-BR" dirty="0">
                <a:solidFill>
                  <a:srgbClr val="000000"/>
                </a:solidFill>
                <a:cs typeface="+mn-cs"/>
              </a:rPr>
              <a:t>Ricardo Varela</a:t>
            </a:r>
          </a:p>
          <a:p>
            <a:r>
              <a:rPr lang="pt-BR" dirty="0">
                <a:solidFill>
                  <a:srgbClr val="000000"/>
                </a:solidFill>
                <a:cs typeface="+mn-cs"/>
              </a:rPr>
              <a:t>Valdivino Santiago</a:t>
            </a:r>
          </a:p>
          <a:p>
            <a:r>
              <a:rPr lang="pt-BR" dirty="0">
                <a:solidFill>
                  <a:srgbClr val="000000"/>
                </a:solidFill>
                <a:cs typeface="+mn-cs"/>
              </a:rPr>
              <a:t>Fátima </a:t>
            </a:r>
            <a:r>
              <a:rPr lang="pt-BR" dirty="0" smtClean="0">
                <a:solidFill>
                  <a:srgbClr val="000000"/>
                </a:solidFill>
                <a:cs typeface="+mn-cs"/>
              </a:rPr>
              <a:t>Mattiello</a:t>
            </a:r>
          </a:p>
          <a:p>
            <a:r>
              <a:rPr lang="en-US" dirty="0" smtClean="0">
                <a:solidFill>
                  <a:srgbClr val="000000"/>
                </a:solidFill>
                <a:cs typeface="+mn-cs"/>
              </a:rPr>
              <a:t>Jorge Mejia</a:t>
            </a:r>
            <a:endParaRPr lang="pt-BR" dirty="0">
              <a:solidFill>
                <a:srgbClr val="000000"/>
              </a:solidFill>
              <a:cs typeface="+mn-cs"/>
            </a:endParaRPr>
          </a:p>
          <a:p>
            <a:r>
              <a:rPr lang="pt-BR" dirty="0">
                <a:solidFill>
                  <a:srgbClr val="000000"/>
                </a:solidFill>
                <a:cs typeface="+mn-cs"/>
              </a:rPr>
              <a:t>Luiz A. </a:t>
            </a:r>
            <a:r>
              <a:rPr lang="pt-BR" dirty="0" smtClean="0">
                <a:solidFill>
                  <a:srgbClr val="000000"/>
                </a:solidFill>
                <a:cs typeface="+mn-cs"/>
              </a:rPr>
              <a:t>Reitano</a:t>
            </a:r>
          </a:p>
          <a:p>
            <a:r>
              <a:rPr lang="en-US" dirty="0" smtClean="0">
                <a:solidFill>
                  <a:srgbClr val="000000"/>
                </a:solidFill>
                <a:cs typeface="+mn-cs"/>
              </a:rPr>
              <a:t>Barbara </a:t>
            </a:r>
            <a:r>
              <a:rPr lang="en-US" dirty="0" err="1" smtClean="0">
                <a:solidFill>
                  <a:srgbClr val="000000"/>
                </a:solidFill>
                <a:cs typeface="+mn-cs"/>
              </a:rPr>
              <a:t>Rodrigues</a:t>
            </a:r>
            <a:endParaRPr lang="en-US" dirty="0" smtClean="0">
              <a:solidFill>
                <a:srgbClr val="000000"/>
              </a:solidFill>
              <a:cs typeface="+mn-cs"/>
            </a:endParaRPr>
          </a:p>
          <a:p>
            <a:r>
              <a:rPr lang="en-US" dirty="0" smtClean="0">
                <a:solidFill>
                  <a:srgbClr val="000000"/>
                </a:solidFill>
                <a:cs typeface="+mn-cs"/>
              </a:rPr>
              <a:t>Manuel Castro</a:t>
            </a: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50220" name="Picture 44" descr="conjunto gôndola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981200"/>
            <a:ext cx="5232400" cy="4876800"/>
          </a:xfrm>
          <a:prstGeom prst="rect">
            <a:avLst/>
          </a:prstGeom>
          <a:noFill/>
        </p:spPr>
      </p:pic>
      <p:sp>
        <p:nvSpPr>
          <p:cNvPr id="50221" name="Text Box 45"/>
          <p:cNvSpPr txBox="1">
            <a:spLocks noChangeArrowheads="1"/>
          </p:cNvSpPr>
          <p:nvPr/>
        </p:nvSpPr>
        <p:spPr bwMode="auto">
          <a:xfrm>
            <a:off x="2700338" y="1557338"/>
            <a:ext cx="230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FFFF"/>
                </a:solidFill>
                <a:cs typeface="+mn-cs"/>
              </a:rPr>
              <a:t>protoMIRAX gondola</a:t>
            </a:r>
            <a:endParaRPr lang="en-US">
              <a:solidFill>
                <a:srgbClr val="FFFFFF"/>
              </a:solidFill>
              <a:cs typeface="+mn-cs"/>
            </a:endParaRPr>
          </a:p>
        </p:txBody>
      </p:sp>
      <p:pic>
        <p:nvPicPr>
          <p:cNvPr id="50226" name="Picture 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1268413"/>
            <a:ext cx="2520950" cy="2197100"/>
          </a:xfrm>
          <a:prstGeom prst="rect">
            <a:avLst/>
          </a:prstGeom>
          <a:noFill/>
        </p:spPr>
      </p:pic>
      <p:sp>
        <p:nvSpPr>
          <p:cNvPr id="50227" name="Text Box 51"/>
          <p:cNvSpPr txBox="1">
            <a:spLocks noChangeArrowheads="1"/>
          </p:cNvSpPr>
          <p:nvPr/>
        </p:nvSpPr>
        <p:spPr bwMode="auto">
          <a:xfrm>
            <a:off x="6588125" y="908050"/>
            <a:ext cx="225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>
                <a:solidFill>
                  <a:srgbClr val="FFFFFF"/>
                </a:solidFill>
                <a:cs typeface="+mn-cs"/>
              </a:rPr>
              <a:t>protoMIRAX camera</a:t>
            </a:r>
            <a:endParaRPr lang="en-US">
              <a:solidFill>
                <a:srgbClr val="FFFFFF"/>
              </a:solidFill>
              <a:cs typeface="+mn-cs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274638"/>
            <a:ext cx="6553200" cy="777875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3600" smtClean="0">
                <a:solidFill>
                  <a:schemeClr val="accent2"/>
                </a:solidFill>
              </a:rPr>
              <a:t>Crab simulations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96975"/>
            <a:ext cx="8229600" cy="2692400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pt-BR" sz="2800" dirty="0" smtClean="0"/>
              <a:t>GEANT </a:t>
            </a:r>
            <a:r>
              <a:rPr lang="pt-BR" sz="2800" dirty="0" err="1" smtClean="0"/>
              <a:t>s</a:t>
            </a:r>
            <a:r>
              <a:rPr lang="pt-BR" sz="2800" dirty="0" err="1" smtClean="0"/>
              <a:t>imulated</a:t>
            </a:r>
            <a:r>
              <a:rPr lang="pt-BR" sz="2800" dirty="0" smtClean="0"/>
              <a:t> </a:t>
            </a:r>
            <a:r>
              <a:rPr lang="pt-BR" sz="2800" dirty="0" smtClean="0"/>
              <a:t>background </a:t>
            </a:r>
            <a:r>
              <a:rPr lang="pt-BR" sz="2800" dirty="0" err="1" smtClean="0"/>
              <a:t>and</a:t>
            </a:r>
            <a:r>
              <a:rPr lang="pt-BR" sz="2800" dirty="0" smtClean="0"/>
              <a:t> </a:t>
            </a:r>
            <a:r>
              <a:rPr lang="pt-BR" sz="2800" dirty="0" err="1" smtClean="0"/>
              <a:t>Crab</a:t>
            </a:r>
            <a:r>
              <a:rPr lang="pt-BR" sz="2800" dirty="0" smtClean="0"/>
              <a:t> </a:t>
            </a:r>
            <a:r>
              <a:rPr lang="pt-BR" sz="2800" dirty="0" err="1" smtClean="0"/>
              <a:t>hard</a:t>
            </a:r>
            <a:r>
              <a:rPr lang="pt-BR" sz="2800" dirty="0" smtClean="0"/>
              <a:t> </a:t>
            </a:r>
            <a:r>
              <a:rPr lang="pt-BR" sz="2800" dirty="0" err="1" smtClean="0"/>
              <a:t>X-ray</a:t>
            </a:r>
            <a:r>
              <a:rPr lang="pt-BR" sz="2800" dirty="0" smtClean="0"/>
              <a:t> </a:t>
            </a:r>
            <a:r>
              <a:rPr lang="pt-BR" sz="2800" dirty="0" err="1" smtClean="0"/>
              <a:t>spectrum</a:t>
            </a:r>
            <a:r>
              <a:rPr lang="pt-BR" sz="2800" dirty="0" smtClean="0"/>
              <a:t> </a:t>
            </a:r>
            <a:r>
              <a:rPr lang="pt-BR" sz="2800" dirty="0" smtClean="0">
                <a:latin typeface="Arial Black" pitchFamily="34" charset="0"/>
              </a:rPr>
              <a:t>►</a:t>
            </a:r>
            <a:r>
              <a:rPr lang="pt-BR" sz="2800" dirty="0" smtClean="0"/>
              <a:t>Monte Carlo </a:t>
            </a:r>
            <a:r>
              <a:rPr lang="pt-BR" sz="2800" dirty="0" err="1" smtClean="0"/>
              <a:t>simulations</a:t>
            </a:r>
            <a:r>
              <a:rPr lang="pt-BR" sz="2800" dirty="0" smtClean="0"/>
              <a:t> </a:t>
            </a:r>
            <a:r>
              <a:rPr lang="pt-BR" sz="2800" dirty="0" err="1" smtClean="0"/>
              <a:t>of</a:t>
            </a:r>
            <a:r>
              <a:rPr lang="pt-BR" sz="2800" dirty="0" smtClean="0"/>
              <a:t> a </a:t>
            </a:r>
            <a:r>
              <a:rPr lang="pt-BR" sz="2800" dirty="0" err="1" smtClean="0"/>
              <a:t>Crab</a:t>
            </a:r>
            <a:r>
              <a:rPr lang="pt-BR" sz="2800" dirty="0" smtClean="0"/>
              <a:t> </a:t>
            </a:r>
            <a:r>
              <a:rPr lang="pt-BR" sz="2800" dirty="0" err="1" smtClean="0"/>
              <a:t>observation</a:t>
            </a:r>
            <a:r>
              <a:rPr lang="pt-BR" sz="2800" dirty="0" smtClean="0"/>
              <a:t>, 5.5 </a:t>
            </a:r>
            <a:r>
              <a:rPr lang="pt-BR" sz="2800" dirty="0" err="1" smtClean="0"/>
              <a:t>hs</a:t>
            </a:r>
            <a:r>
              <a:rPr lang="pt-BR" sz="2800" dirty="0" smtClean="0"/>
              <a:t> </a:t>
            </a:r>
            <a:r>
              <a:rPr lang="pt-BR" sz="2800" dirty="0" err="1" smtClean="0"/>
              <a:t>at</a:t>
            </a:r>
            <a:r>
              <a:rPr lang="pt-BR" sz="2800" dirty="0" smtClean="0"/>
              <a:t> -23º latitude (</a:t>
            </a:r>
            <a:r>
              <a:rPr lang="pt-BR" sz="2800" dirty="0" err="1" smtClean="0"/>
              <a:t>elevation</a:t>
            </a:r>
            <a:r>
              <a:rPr lang="pt-BR" sz="2800" dirty="0" smtClean="0"/>
              <a:t> </a:t>
            </a:r>
            <a:r>
              <a:rPr lang="pt-BR" sz="2800" dirty="0" err="1" smtClean="0"/>
              <a:t>angle</a:t>
            </a:r>
            <a:r>
              <a:rPr lang="pt-BR" sz="2800" dirty="0" smtClean="0"/>
              <a:t> </a:t>
            </a:r>
            <a:r>
              <a:rPr lang="pt-BR" sz="2800" dirty="0" err="1" smtClean="0"/>
              <a:t>variation</a:t>
            </a:r>
            <a:r>
              <a:rPr lang="pt-BR" sz="2800" dirty="0" smtClean="0"/>
              <a:t> </a:t>
            </a:r>
            <a:r>
              <a:rPr lang="pt-BR" sz="2800" dirty="0" err="1" smtClean="0"/>
              <a:t>taken</a:t>
            </a:r>
            <a:r>
              <a:rPr lang="pt-BR" sz="2800" dirty="0" smtClean="0"/>
              <a:t> </a:t>
            </a:r>
            <a:r>
              <a:rPr lang="pt-BR" sz="2800" dirty="0" err="1" smtClean="0"/>
              <a:t>into</a:t>
            </a:r>
            <a:r>
              <a:rPr lang="pt-BR" sz="2800" dirty="0" smtClean="0"/>
              <a:t> </a:t>
            </a:r>
            <a:r>
              <a:rPr lang="pt-BR" sz="2800" dirty="0" err="1" smtClean="0"/>
              <a:t>account</a:t>
            </a:r>
            <a:r>
              <a:rPr lang="pt-BR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pt-BR" sz="2800" dirty="0" smtClean="0"/>
              <a:t>SNR </a:t>
            </a:r>
            <a:r>
              <a:rPr lang="pt-BR" sz="2800" dirty="0" err="1" smtClean="0"/>
              <a:t>of</a:t>
            </a:r>
            <a:r>
              <a:rPr lang="pt-BR" sz="2800" dirty="0" smtClean="0"/>
              <a:t> ~250</a:t>
            </a:r>
          </a:p>
          <a:p>
            <a:pPr>
              <a:lnSpc>
                <a:spcPct val="90000"/>
              </a:lnSpc>
            </a:pPr>
            <a:r>
              <a:rPr lang="pt-BR" sz="2800" dirty="0" err="1" smtClean="0"/>
              <a:t>Crab</a:t>
            </a:r>
            <a:r>
              <a:rPr lang="pt-BR" sz="2800" dirty="0" smtClean="0"/>
              <a:t> </a:t>
            </a:r>
            <a:r>
              <a:rPr lang="pt-BR" sz="2800" dirty="0" err="1" smtClean="0"/>
              <a:t>detected</a:t>
            </a:r>
            <a:r>
              <a:rPr lang="pt-BR" sz="2800" dirty="0" smtClean="0"/>
              <a:t> </a:t>
            </a:r>
            <a:r>
              <a:rPr lang="pt-BR" sz="2800" dirty="0" err="1" smtClean="0"/>
              <a:t>at</a:t>
            </a:r>
            <a:r>
              <a:rPr lang="pt-BR" sz="2800" dirty="0" smtClean="0"/>
              <a:t> 10</a:t>
            </a:r>
            <a:r>
              <a:rPr lang="pt-BR" sz="2800" dirty="0" smtClean="0">
                <a:sym typeface="Symbol" pitchFamily="18" charset="2"/>
              </a:rPr>
              <a:t> </a:t>
            </a:r>
            <a:r>
              <a:rPr lang="pt-BR" sz="2800" dirty="0" err="1" smtClean="0">
                <a:sym typeface="Symbol" pitchFamily="18" charset="2"/>
              </a:rPr>
              <a:t>level</a:t>
            </a:r>
            <a:r>
              <a:rPr lang="pt-BR" sz="2800" dirty="0" smtClean="0">
                <a:sym typeface="Symbol" pitchFamily="18" charset="2"/>
              </a:rPr>
              <a:t> in 24 s</a:t>
            </a:r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2" cstate="print">
            <a:lum bright="-12000"/>
          </a:blip>
          <a:srcRect b="8461"/>
          <a:stretch>
            <a:fillRect/>
          </a:stretch>
        </p:blipFill>
        <p:spPr bwMode="auto">
          <a:xfrm>
            <a:off x="4356100" y="3906838"/>
            <a:ext cx="4494213" cy="2951162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274638"/>
            <a:ext cx="6553200" cy="777875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3600" dirty="0" smtClean="0">
                <a:solidFill>
                  <a:schemeClr val="accent2"/>
                </a:solidFill>
              </a:rPr>
              <a:t>MIRAX </a:t>
            </a:r>
            <a:r>
              <a:rPr lang="pt-BR" sz="3600" dirty="0" err="1" smtClean="0">
                <a:solidFill>
                  <a:schemeClr val="accent2"/>
                </a:solidFill>
              </a:rPr>
              <a:t>simulations</a:t>
            </a:r>
            <a:endParaRPr lang="pt-BR" sz="3600" dirty="0" smtClean="0">
              <a:solidFill>
                <a:schemeClr val="accent2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196752"/>
            <a:ext cx="8229600" cy="2044824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2800" dirty="0" err="1" smtClean="0"/>
              <a:t>Detailed</a:t>
            </a:r>
            <a:r>
              <a:rPr lang="pt-BR" sz="2800" dirty="0" smtClean="0"/>
              <a:t> background </a:t>
            </a:r>
            <a:r>
              <a:rPr lang="pt-BR" sz="2800" dirty="0" err="1" smtClean="0"/>
              <a:t>simulations</a:t>
            </a:r>
            <a:r>
              <a:rPr lang="pt-BR" sz="2800" dirty="0" smtClean="0"/>
              <a:t> </a:t>
            </a:r>
            <a:r>
              <a:rPr lang="pt-BR" sz="2800" dirty="0" err="1" smtClean="0"/>
              <a:t>using</a:t>
            </a:r>
            <a:r>
              <a:rPr lang="pt-BR" sz="2800" dirty="0" smtClean="0"/>
              <a:t> </a:t>
            </a:r>
            <a:r>
              <a:rPr lang="pt-BR" sz="2800" dirty="0" err="1" smtClean="0"/>
              <a:t>GEANT-based</a:t>
            </a:r>
            <a:r>
              <a:rPr lang="pt-BR" sz="2800" dirty="0" smtClean="0"/>
              <a:t> software for </a:t>
            </a:r>
            <a:r>
              <a:rPr lang="pt-BR" sz="2800" dirty="0" err="1" smtClean="0"/>
              <a:t>interactions</a:t>
            </a:r>
            <a:r>
              <a:rPr lang="pt-BR" sz="2800" dirty="0" smtClean="0"/>
              <a:t> (</a:t>
            </a:r>
            <a:r>
              <a:rPr lang="pt-BR" sz="2800" dirty="0" err="1" smtClean="0"/>
              <a:t>events</a:t>
            </a:r>
            <a:r>
              <a:rPr lang="pt-BR" sz="2800" dirty="0" smtClean="0"/>
              <a:t> </a:t>
            </a:r>
            <a:r>
              <a:rPr lang="pt-BR" sz="2800" dirty="0" err="1" smtClean="0"/>
              <a:t>recorded</a:t>
            </a:r>
            <a:r>
              <a:rPr lang="pt-BR" sz="2800" dirty="0" smtClean="0"/>
              <a:t> </a:t>
            </a:r>
            <a:r>
              <a:rPr lang="pt-BR" sz="2800" dirty="0" err="1" smtClean="0"/>
              <a:t>on</a:t>
            </a:r>
            <a:r>
              <a:rPr lang="pt-BR" sz="2800" dirty="0" smtClean="0"/>
              <a:t> </a:t>
            </a:r>
            <a:r>
              <a:rPr lang="pt-BR" sz="2800" dirty="0" err="1" smtClean="0"/>
              <a:t>the</a:t>
            </a:r>
            <a:r>
              <a:rPr lang="pt-BR" sz="2800" dirty="0" smtClean="0"/>
              <a:t> </a:t>
            </a:r>
            <a:r>
              <a:rPr lang="pt-BR" sz="2800" dirty="0" err="1" smtClean="0"/>
              <a:t>detectors</a:t>
            </a:r>
            <a:r>
              <a:rPr lang="pt-BR" sz="2800" dirty="0" smtClean="0"/>
              <a:t>) </a:t>
            </a:r>
            <a:r>
              <a:rPr lang="pt-BR" sz="2800" dirty="0" err="1" smtClean="0"/>
              <a:t>and</a:t>
            </a:r>
            <a:r>
              <a:rPr lang="pt-BR" sz="2800" dirty="0" smtClean="0"/>
              <a:t> </a:t>
            </a:r>
            <a:r>
              <a:rPr lang="pt-BR" sz="2800" dirty="0" err="1" smtClean="0"/>
              <a:t>maximum-likelihood</a:t>
            </a:r>
            <a:r>
              <a:rPr lang="pt-BR" sz="2800" dirty="0" smtClean="0"/>
              <a:t> </a:t>
            </a:r>
            <a:r>
              <a:rPr lang="pt-BR" sz="2800" dirty="0" err="1" smtClean="0"/>
              <a:t>iterative</a:t>
            </a:r>
            <a:r>
              <a:rPr lang="pt-BR" sz="2800" dirty="0" smtClean="0"/>
              <a:t> </a:t>
            </a:r>
            <a:r>
              <a:rPr lang="pt-BR" sz="2800" dirty="0" err="1" smtClean="0"/>
              <a:t>reconstruction</a:t>
            </a:r>
            <a:r>
              <a:rPr lang="pt-BR" sz="2800" dirty="0" smtClean="0"/>
              <a:t> </a:t>
            </a:r>
            <a:r>
              <a:rPr lang="pt-BR" sz="2800" dirty="0" err="1" smtClean="0"/>
              <a:t>algorithms</a:t>
            </a:r>
            <a:r>
              <a:rPr lang="pt-BR" sz="2800" dirty="0" smtClean="0"/>
              <a:t>: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9824" y="3212976"/>
            <a:ext cx="4304176" cy="34563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sp>
        <p:nvSpPr>
          <p:cNvPr id="6" name="CaixaDeTexto 5"/>
          <p:cNvSpPr txBox="1"/>
          <p:nvPr/>
        </p:nvSpPr>
        <p:spPr>
          <a:xfrm>
            <a:off x="467544" y="4797152"/>
            <a:ext cx="4176464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Sub-pixel resolution technique: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Sources </a:t>
            </a:r>
            <a:r>
              <a:rPr lang="en-US" dirty="0" smtClean="0">
                <a:solidFill>
                  <a:schemeClr val="bg1"/>
                </a:solidFill>
              </a:rPr>
              <a:t>separated by 1</a:t>
            </a:r>
            <a:r>
              <a:rPr lang="en-US" baseline="30000" dirty="0" smtClean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 can be </a:t>
            </a:r>
            <a:r>
              <a:rPr lang="en-US" dirty="0" smtClean="0">
                <a:solidFill>
                  <a:schemeClr val="bg1"/>
                </a:solidFill>
              </a:rPr>
              <a:t>well determined, </a:t>
            </a:r>
            <a:r>
              <a:rPr lang="en-US" dirty="0" smtClean="0">
                <a:solidFill>
                  <a:schemeClr val="bg1"/>
                </a:solidFill>
              </a:rPr>
              <a:t>even though the detector pitch is 3 times larger that the mask element</a:t>
            </a:r>
            <a:r>
              <a:rPr lang="en-US" dirty="0" smtClean="0">
                <a:solidFill>
                  <a:schemeClr val="bg1"/>
                </a:solidFill>
              </a:rPr>
              <a:t>. (“normal” coded-mask resolution would be &gt; 2</a:t>
            </a:r>
            <a:r>
              <a:rPr lang="en-US" baseline="30000" dirty="0" smtClean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274638"/>
            <a:ext cx="6553200" cy="777875"/>
          </a:xfrm>
          <a:solidFill>
            <a:srgbClr val="FF99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conclusions</a:t>
            </a:r>
            <a:endParaRPr lang="pt-BR" sz="3600" b="1" dirty="0" smtClean="0">
              <a:solidFill>
                <a:schemeClr val="accent2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196752"/>
            <a:ext cx="8229600" cy="5184576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sz="2800" b="1" dirty="0" smtClean="0"/>
              <a:t>MIRAX: a </a:t>
            </a:r>
            <a:r>
              <a:rPr lang="en-US" sz="2800" b="1" dirty="0" smtClean="0"/>
              <a:t>broad</a:t>
            </a:r>
            <a:r>
              <a:rPr lang="en-US" sz="2800" b="1" dirty="0" smtClean="0"/>
              <a:t>band X-ray/gamma-ray mission for GRB and transient sources</a:t>
            </a:r>
          </a:p>
          <a:p>
            <a:r>
              <a:rPr lang="en-US" sz="2800" dirty="0" smtClean="0"/>
              <a:t>unique</a:t>
            </a:r>
            <a:r>
              <a:rPr lang="en-US" sz="2800" dirty="0" smtClean="0"/>
              <a:t> coverage of discovery space with ~</a:t>
            </a:r>
            <a:r>
              <a:rPr lang="en-US" sz="2800" dirty="0" err="1" smtClean="0"/>
              <a:t>arcmin</a:t>
            </a:r>
            <a:r>
              <a:rPr lang="en-US" sz="2800" dirty="0" smtClean="0"/>
              <a:t> resolution.</a:t>
            </a:r>
          </a:p>
          <a:p>
            <a:r>
              <a:rPr lang="en-US" sz="2800" dirty="0" smtClean="0"/>
              <a:t>p</a:t>
            </a:r>
            <a:r>
              <a:rPr lang="en-US" sz="2800" dirty="0" smtClean="0"/>
              <a:t>articipation of Italian groups with state-of-the-art instruments will enhance science and provide GRB/XRF wideband spectra. </a:t>
            </a:r>
          </a:p>
          <a:p>
            <a:r>
              <a:rPr lang="en-US" sz="2800" dirty="0" smtClean="0"/>
              <a:t>Launch in 2015; lifetime of 4 years minimum. </a:t>
            </a:r>
          </a:p>
          <a:p>
            <a:endParaRPr lang="pt-BR" sz="2800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1057</Words>
  <Application>Microsoft Office PowerPoint</Application>
  <PresentationFormat>Apresentação na tela (4:3)</PresentationFormat>
  <Paragraphs>197</Paragraphs>
  <Slides>19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1" baseType="lpstr">
      <vt:lpstr>Default Design</vt:lpstr>
      <vt:lpstr>1_Default Design</vt:lpstr>
      <vt:lpstr>Slide 1</vt:lpstr>
      <vt:lpstr>MIRAX     mission</vt:lpstr>
      <vt:lpstr>MIRAX brief history</vt:lpstr>
      <vt:lpstr>MIRAX brief history</vt:lpstr>
      <vt:lpstr>MIRAX baseline parameters</vt:lpstr>
      <vt:lpstr>MIRAX SCIENCE</vt:lpstr>
      <vt:lpstr>MIRAX Strategy</vt:lpstr>
      <vt:lpstr>MIRAX instruments</vt:lpstr>
      <vt:lpstr>HXI concept</vt:lpstr>
      <vt:lpstr>MIRAX instruments</vt:lpstr>
      <vt:lpstr>Current or planned hard X-ray imaging missions</vt:lpstr>
      <vt:lpstr>spacecraft concept PMM – multimission platform</vt:lpstr>
      <vt:lpstr>spacecraft concept</vt:lpstr>
      <vt:lpstr>spacecraft concept</vt:lpstr>
      <vt:lpstr>protoMIRAX </vt:lpstr>
      <vt:lpstr>The protoMIRAX team</vt:lpstr>
      <vt:lpstr>Crab simulations</vt:lpstr>
      <vt:lpstr>MIRAX simulations</vt:lpstr>
      <vt:lpstr>conclusions</vt:lpstr>
    </vt:vector>
  </TitlesOfParts>
  <Company>INPE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MIRAX</dc:title>
  <dc:creator>Joao Braga</dc:creator>
  <cp:lastModifiedBy>João</cp:lastModifiedBy>
  <cp:revision>355</cp:revision>
  <dcterms:created xsi:type="dcterms:W3CDTF">2004-10-28T11:54:19Z</dcterms:created>
  <dcterms:modified xsi:type="dcterms:W3CDTF">2010-07-16T05:42:08Z</dcterms:modified>
</cp:coreProperties>
</file>