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97" r:id="rId2"/>
    <p:sldId id="298" r:id="rId3"/>
    <p:sldId id="299" r:id="rId4"/>
    <p:sldId id="300" r:id="rId5"/>
    <p:sldId id="301" r:id="rId6"/>
    <p:sldId id="302" r:id="rId7"/>
    <p:sldId id="303" r:id="rId8"/>
    <p:sldId id="341" r:id="rId9"/>
    <p:sldId id="268" r:id="rId10"/>
    <p:sldId id="315" r:id="rId11"/>
    <p:sldId id="316" r:id="rId12"/>
    <p:sldId id="317" r:id="rId13"/>
    <p:sldId id="318" r:id="rId14"/>
    <p:sldId id="330" r:id="rId15"/>
    <p:sldId id="323" r:id="rId16"/>
    <p:sldId id="325" r:id="rId17"/>
    <p:sldId id="328" r:id="rId18"/>
    <p:sldId id="326" r:id="rId19"/>
    <p:sldId id="327" r:id="rId20"/>
    <p:sldId id="329" r:id="rId21"/>
    <p:sldId id="321" r:id="rId22"/>
    <p:sldId id="342" r:id="rId23"/>
    <p:sldId id="331" r:id="rId24"/>
    <p:sldId id="340" r:id="rId25"/>
    <p:sldId id="332" r:id="rId26"/>
    <p:sldId id="338" r:id="rId27"/>
    <p:sldId id="339" r:id="rId28"/>
    <p:sldId id="337" r:id="rId29"/>
    <p:sldId id="290" r:id="rId30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217BB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49" d="100"/>
          <a:sy n="49" d="100"/>
        </p:scale>
        <p:origin x="-45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751AE3-9BCC-4665-9A53-719FC05866CB}" type="datetimeFigureOut">
              <a:rPr lang="ko-KR" altLang="en-US" smtClean="0"/>
              <a:pPr/>
              <a:t>2010-07-12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EDD786-273D-4C95-8681-9D97F9355A2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0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zh-CN" altLang="zh-CN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C289C-42C5-43C2-980B-F63C54A58F49}" type="datetimeFigureOut">
              <a:rPr lang="ko-KR" altLang="en-US" smtClean="0"/>
              <a:pPr/>
              <a:t>2010-07-12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F190C-A53D-48D2-A0AC-CE9D40A013E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C289C-42C5-43C2-980B-F63C54A58F49}" type="datetimeFigureOut">
              <a:rPr lang="ko-KR" altLang="en-US" smtClean="0"/>
              <a:pPr/>
              <a:t>2010-07-12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F190C-A53D-48D2-A0AC-CE9D40A013E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C289C-42C5-43C2-980B-F63C54A58F49}" type="datetimeFigureOut">
              <a:rPr lang="ko-KR" altLang="en-US" smtClean="0"/>
              <a:pPr/>
              <a:t>2010-07-12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F190C-A53D-48D2-A0AC-CE9D40A013E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C289C-42C5-43C2-980B-F63C54A58F49}" type="datetimeFigureOut">
              <a:rPr lang="ko-KR" altLang="en-US" smtClean="0"/>
              <a:pPr/>
              <a:t>2010-07-12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F190C-A53D-48D2-A0AC-CE9D40A013E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C289C-42C5-43C2-980B-F63C54A58F49}" type="datetimeFigureOut">
              <a:rPr lang="ko-KR" altLang="en-US" smtClean="0"/>
              <a:pPr/>
              <a:t>2010-07-12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F190C-A53D-48D2-A0AC-CE9D40A013E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C289C-42C5-43C2-980B-F63C54A58F49}" type="datetimeFigureOut">
              <a:rPr lang="ko-KR" altLang="en-US" smtClean="0"/>
              <a:pPr/>
              <a:t>2010-07-12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F190C-A53D-48D2-A0AC-CE9D40A013E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C289C-42C5-43C2-980B-F63C54A58F49}" type="datetimeFigureOut">
              <a:rPr lang="ko-KR" altLang="en-US" smtClean="0"/>
              <a:pPr/>
              <a:t>2010-07-12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F190C-A53D-48D2-A0AC-CE9D40A013E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C289C-42C5-43C2-980B-F63C54A58F49}" type="datetimeFigureOut">
              <a:rPr lang="ko-KR" altLang="en-US" smtClean="0"/>
              <a:pPr/>
              <a:t>2010-07-12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F190C-A53D-48D2-A0AC-CE9D40A013E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C289C-42C5-43C2-980B-F63C54A58F49}" type="datetimeFigureOut">
              <a:rPr lang="ko-KR" altLang="en-US" smtClean="0"/>
              <a:pPr/>
              <a:t>2010-07-12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F190C-A53D-48D2-A0AC-CE9D40A013E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C289C-42C5-43C2-980B-F63C54A58F49}" type="datetimeFigureOut">
              <a:rPr lang="ko-KR" altLang="en-US" smtClean="0"/>
              <a:pPr/>
              <a:t>2010-07-12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F190C-A53D-48D2-A0AC-CE9D40A013E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C289C-42C5-43C2-980B-F63C54A58F49}" type="datetimeFigureOut">
              <a:rPr lang="ko-KR" altLang="en-US" smtClean="0"/>
              <a:pPr/>
              <a:t>2010-07-12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F190C-A53D-48D2-A0AC-CE9D40A013E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DC289C-42C5-43C2-980B-F63C54A58F49}" type="datetimeFigureOut">
              <a:rPr lang="ko-KR" altLang="en-US" smtClean="0"/>
              <a:pPr/>
              <a:t>2010-07-12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1F190C-A53D-48D2-A0AC-CE9D40A013E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31.gif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gif"/><Relationship Id="rId5" Type="http://schemas.openxmlformats.org/officeDocument/2006/relationships/image" Target="../media/image29.gif"/><Relationship Id="rId4" Type="http://schemas.openxmlformats.org/officeDocument/2006/relationships/image" Target="../media/image2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gif"/><Relationship Id="rId2" Type="http://schemas.openxmlformats.org/officeDocument/2006/relationships/image" Target="../media/image32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gi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gif"/><Relationship Id="rId2" Type="http://schemas.openxmlformats.org/officeDocument/2006/relationships/image" Target="../media/image35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gi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gif"/><Relationship Id="rId2" Type="http://schemas.openxmlformats.org/officeDocument/2006/relationships/image" Target="../media/image40.gi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5.wmf"/><Relationship Id="rId4" Type="http://schemas.openxmlformats.org/officeDocument/2006/relationships/image" Target="../media/image4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gif"/><Relationship Id="rId2" Type="http://schemas.openxmlformats.org/officeDocument/2006/relationships/image" Target="../media/image46.gif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5" name="그림 5" descr="로고변경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43042" y="6140468"/>
            <a:ext cx="6500839" cy="7175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제목 4"/>
          <p:cNvSpPr>
            <a:spLocks noGrp="1"/>
          </p:cNvSpPr>
          <p:nvPr>
            <p:ph type="ctrTitle"/>
          </p:nvPr>
        </p:nvSpPr>
        <p:spPr>
          <a:xfrm>
            <a:off x="642910" y="164305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altLang="ko-KR" dirty="0" smtClean="0"/>
              <a:t>Structure of  Compact Stars with Dense </a:t>
            </a:r>
            <a:r>
              <a:rPr lang="en-US" altLang="ko-KR" dirty="0" err="1" smtClean="0"/>
              <a:t>Hadronic</a:t>
            </a:r>
            <a:r>
              <a:rPr lang="en-US" altLang="ko-KR" dirty="0" smtClean="0"/>
              <a:t> Matter </a:t>
            </a:r>
            <a:br>
              <a:rPr lang="en-US" altLang="ko-KR" dirty="0" smtClean="0"/>
            </a:br>
            <a:r>
              <a:rPr lang="en-US" altLang="ko-KR" dirty="0" smtClean="0"/>
              <a:t>at the Core</a:t>
            </a:r>
            <a:endParaRPr lang="ko-KR" altLang="en-US" dirty="0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US" altLang="ko-KR" sz="2800" dirty="0" smtClean="0">
                <a:latin typeface="Comic Sans MS" pitchFamily="66" charset="0"/>
              </a:rPr>
              <a:t>Hyun </a:t>
            </a:r>
            <a:r>
              <a:rPr lang="en-US" altLang="ko-KR" sz="2800" dirty="0" err="1" smtClean="0">
                <a:latin typeface="Comic Sans MS" pitchFamily="66" charset="0"/>
              </a:rPr>
              <a:t>Kyu</a:t>
            </a:r>
            <a:r>
              <a:rPr lang="en-US" altLang="ko-KR" sz="2800" dirty="0" smtClean="0">
                <a:latin typeface="Comic Sans MS" pitchFamily="66" charset="0"/>
              </a:rPr>
              <a:t> Lee</a:t>
            </a:r>
          </a:p>
          <a:p>
            <a:pPr eaLnBrk="1" hangingPunct="1"/>
            <a:r>
              <a:rPr lang="en-US" altLang="ko-KR" sz="2800" dirty="0" err="1" smtClean="0">
                <a:latin typeface="Comic Sans MS" pitchFamily="66" charset="0"/>
              </a:rPr>
              <a:t>Hanyang</a:t>
            </a:r>
            <a:r>
              <a:rPr lang="en-US" altLang="ko-KR" sz="2800" dirty="0" smtClean="0">
                <a:latin typeface="Comic Sans MS" pitchFamily="66" charset="0"/>
              </a:rPr>
              <a:t> University</a:t>
            </a: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0" y="285728"/>
            <a:ext cx="9144000" cy="5000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altLang="ko-KR" dirty="0" smtClean="0">
                <a:solidFill>
                  <a:srgbClr val="0070C0"/>
                </a:solidFill>
                <a:latin typeface="Comic Sans MS" pitchFamily="66" charset="0"/>
              </a:rPr>
              <a:t>2</a:t>
            </a:r>
            <a:r>
              <a:rPr lang="en-US" altLang="ko-KR" baseline="30000" dirty="0" smtClean="0">
                <a:solidFill>
                  <a:srgbClr val="0070C0"/>
                </a:solidFill>
                <a:latin typeface="Comic Sans MS" pitchFamily="66" charset="0"/>
              </a:rPr>
              <a:t>nd</a:t>
            </a:r>
            <a:r>
              <a:rPr lang="en-US" altLang="ko-KR" dirty="0" smtClean="0">
                <a:solidFill>
                  <a:srgbClr val="0070C0"/>
                </a:solidFill>
                <a:latin typeface="Comic Sans MS" pitchFamily="66" charset="0"/>
              </a:rPr>
              <a:t> Galileo-</a:t>
            </a:r>
            <a:r>
              <a:rPr lang="en-US" altLang="ko-KR" dirty="0" err="1" smtClean="0">
                <a:solidFill>
                  <a:srgbClr val="0070C0"/>
                </a:solidFill>
                <a:latin typeface="Comic Sans MS" pitchFamily="66" charset="0"/>
              </a:rPr>
              <a:t>Xu</a:t>
            </a:r>
            <a:r>
              <a:rPr lang="en-US" altLang="ko-KR" dirty="0" smtClean="0">
                <a:solidFill>
                  <a:srgbClr val="0070C0"/>
                </a:solidFill>
                <a:latin typeface="Comic Sans MS" pitchFamily="66" charset="0"/>
              </a:rPr>
              <a:t> </a:t>
            </a:r>
            <a:r>
              <a:rPr lang="en-US" altLang="ko-KR" dirty="0" err="1" smtClean="0">
                <a:solidFill>
                  <a:srgbClr val="0070C0"/>
                </a:solidFill>
                <a:latin typeface="Comic Sans MS" pitchFamily="66" charset="0"/>
              </a:rPr>
              <a:t>Guangqi</a:t>
            </a:r>
            <a:r>
              <a:rPr lang="en-US" altLang="ko-KR" dirty="0" smtClean="0">
                <a:solidFill>
                  <a:srgbClr val="0070C0"/>
                </a:solidFill>
                <a:latin typeface="Comic Sans MS" pitchFamily="66" charset="0"/>
              </a:rPr>
              <a:t> Conference, July 12- 16, </a:t>
            </a:r>
            <a:r>
              <a:rPr lang="en-US" altLang="ko-KR" dirty="0" err="1" smtClean="0">
                <a:solidFill>
                  <a:srgbClr val="0070C0"/>
                </a:solidFill>
                <a:latin typeface="Comic Sans MS" pitchFamily="66" charset="0"/>
              </a:rPr>
              <a:t>Ventimglia</a:t>
            </a:r>
            <a:r>
              <a:rPr lang="en-US" altLang="ko-KR" dirty="0" smtClean="0">
                <a:solidFill>
                  <a:srgbClr val="0070C0"/>
                </a:solidFill>
                <a:latin typeface="Comic Sans MS" pitchFamily="66" charset="0"/>
              </a:rPr>
              <a:t>, 2010</a:t>
            </a:r>
            <a:endParaRPr kumimoji="0" lang="en-US" altLang="ko-KR" b="0" i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altLang="ko-KR" b="0" i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/>
          <a:lstStyle/>
          <a:p>
            <a:r>
              <a:rPr lang="en-US" altLang="ko-KR" dirty="0" smtClean="0"/>
              <a:t>I. Compact Stars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28596" y="1000108"/>
            <a:ext cx="8229600" cy="5500726"/>
          </a:xfrm>
        </p:spPr>
        <p:txBody>
          <a:bodyPr>
            <a:normAutofit fontScale="92500" lnSpcReduction="20000"/>
          </a:bodyPr>
          <a:lstStyle/>
          <a:p>
            <a:pPr lvl="0">
              <a:defRPr/>
            </a:pPr>
            <a:endParaRPr lang="en-US" altLang="ko-KR" dirty="0" smtClean="0"/>
          </a:p>
          <a:p>
            <a:pPr lvl="0">
              <a:defRPr/>
            </a:pPr>
            <a:r>
              <a:rPr lang="en-US" altLang="ko-KR" dirty="0" smtClean="0"/>
              <a:t>Stars (</a:t>
            </a:r>
            <a:r>
              <a:rPr lang="en-US" altLang="ko-KR" dirty="0" smtClean="0">
                <a:solidFill>
                  <a:srgbClr val="0070C0"/>
                </a:solidFill>
              </a:rPr>
              <a:t>neutron stars, quark stars, </a:t>
            </a:r>
            <a:r>
              <a:rPr lang="en-US" altLang="ko-KR" dirty="0" smtClean="0"/>
              <a:t>..)</a:t>
            </a:r>
          </a:p>
          <a:p>
            <a:pPr lvl="0">
              <a:buNone/>
              <a:defRPr/>
            </a:pPr>
            <a:r>
              <a:rPr lang="en-US" altLang="ko-KR" dirty="0" smtClean="0"/>
              <a:t>     ~ solar mass  and ~10km or less in size</a:t>
            </a:r>
          </a:p>
          <a:p>
            <a:r>
              <a:rPr lang="en-US" altLang="ko-KR" dirty="0" smtClean="0"/>
              <a:t>Constituents of compact star</a:t>
            </a:r>
          </a:p>
          <a:p>
            <a:pPr>
              <a:buNone/>
            </a:pPr>
            <a:r>
              <a:rPr lang="en-US" altLang="ko-KR" dirty="0" smtClean="0"/>
              <a:t>     Hadrons </a:t>
            </a:r>
            <a:r>
              <a:rPr lang="en-US" altLang="ko-KR" dirty="0" smtClean="0">
                <a:solidFill>
                  <a:srgbClr val="0070C0"/>
                </a:solidFill>
              </a:rPr>
              <a:t>responsible for mass of star</a:t>
            </a:r>
          </a:p>
          <a:p>
            <a:pPr>
              <a:buNone/>
            </a:pPr>
            <a:r>
              <a:rPr lang="en-US" altLang="ko-KR" dirty="0" smtClean="0"/>
              <a:t>         neutrons, protons,  hyperons</a:t>
            </a:r>
          </a:p>
          <a:p>
            <a:pPr>
              <a:buNone/>
            </a:pPr>
            <a:r>
              <a:rPr lang="en-US" altLang="ko-KR" dirty="0" smtClean="0"/>
              <a:t>         </a:t>
            </a:r>
            <a:r>
              <a:rPr lang="en-US" altLang="ko-KR" dirty="0" err="1" smtClean="0"/>
              <a:t>pions</a:t>
            </a:r>
            <a:r>
              <a:rPr lang="en-US" altLang="ko-KR" dirty="0" smtClean="0"/>
              <a:t>, </a:t>
            </a:r>
            <a:r>
              <a:rPr lang="en-US" altLang="ko-KR" dirty="0" err="1" smtClean="0"/>
              <a:t>kaons</a:t>
            </a:r>
            <a:r>
              <a:rPr lang="en-US" altLang="ko-KR" dirty="0" smtClean="0"/>
              <a:t>, …….</a:t>
            </a:r>
          </a:p>
          <a:p>
            <a:pPr>
              <a:buNone/>
            </a:pPr>
            <a:r>
              <a:rPr lang="en-US" altLang="ko-KR" dirty="0" smtClean="0"/>
              <a:t>     Leptons </a:t>
            </a:r>
          </a:p>
          <a:p>
            <a:pPr>
              <a:buNone/>
            </a:pPr>
            <a:r>
              <a:rPr lang="en-US" altLang="ko-KR" dirty="0" smtClean="0"/>
              <a:t>          electrons, </a:t>
            </a:r>
            <a:r>
              <a:rPr lang="en-US" altLang="ko-KR" dirty="0" err="1" smtClean="0"/>
              <a:t>muons</a:t>
            </a:r>
            <a:r>
              <a:rPr lang="en-US" altLang="ko-KR" dirty="0" smtClean="0"/>
              <a:t>, </a:t>
            </a:r>
          </a:p>
          <a:p>
            <a:pPr>
              <a:buNone/>
            </a:pPr>
            <a:r>
              <a:rPr lang="en-US" altLang="ko-KR" dirty="0" smtClean="0"/>
              <a:t>          neutrinos(e-, mu-)   </a:t>
            </a:r>
          </a:p>
          <a:p>
            <a:pPr>
              <a:buNone/>
            </a:pPr>
            <a:r>
              <a:rPr lang="en-US" altLang="ko-KR" dirty="0" smtClean="0"/>
              <a:t>     Exotics </a:t>
            </a:r>
            <a:r>
              <a:rPr lang="en-US" altLang="ko-KR" dirty="0" smtClean="0">
                <a:solidFill>
                  <a:srgbClr val="FFFF00"/>
                </a:solidFill>
              </a:rPr>
              <a:t>? </a:t>
            </a:r>
            <a:endParaRPr lang="ko-KR" altLang="en-US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28596" y="285728"/>
            <a:ext cx="8229600" cy="5500726"/>
          </a:xfrm>
        </p:spPr>
        <p:txBody>
          <a:bodyPr>
            <a:normAutofit/>
          </a:bodyPr>
          <a:lstStyle/>
          <a:p>
            <a:r>
              <a:rPr lang="en-US" altLang="ko-KR" dirty="0" smtClean="0"/>
              <a:t>Stars and Gravity</a:t>
            </a:r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pPr>
              <a:buNone/>
            </a:pPr>
            <a:endParaRPr lang="en-US" altLang="ko-KR" dirty="0" smtClean="0"/>
          </a:p>
          <a:p>
            <a:r>
              <a:rPr lang="en-US" altLang="ko-KR" dirty="0" smtClean="0"/>
              <a:t>Equation of state(EOS)  of compact star </a:t>
            </a:r>
          </a:p>
          <a:p>
            <a:pPr>
              <a:buNone/>
            </a:pPr>
            <a:r>
              <a:rPr lang="en-US" altLang="ko-KR" dirty="0" smtClean="0"/>
              <a:t>      energy density and pressure</a:t>
            </a:r>
          </a:p>
          <a:p>
            <a:endParaRPr lang="ko-KR" altLang="en-US" dirty="0"/>
          </a:p>
        </p:txBody>
      </p:sp>
      <p:grpSp>
        <p:nvGrpSpPr>
          <p:cNvPr id="4" name="그룹 3"/>
          <p:cNvGrpSpPr/>
          <p:nvPr/>
        </p:nvGrpSpPr>
        <p:grpSpPr>
          <a:xfrm>
            <a:off x="1142976" y="1500174"/>
            <a:ext cx="7086656" cy="2295526"/>
            <a:chOff x="1643042" y="3929066"/>
            <a:chExt cx="7086656" cy="2295526"/>
          </a:xfrm>
        </p:grpSpPr>
        <p:pic>
          <p:nvPicPr>
            <p:cNvPr id="5" name="Picture 4" descr="C:\Documents and Settings\Hyun Kyu Lee\Local Settings\Temporary Internet Files\Content.IE5\ODAB89QB\CAI7CDEJ.gif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643042" y="3929066"/>
              <a:ext cx="2266950" cy="2295526"/>
            </a:xfrm>
            <a:prstGeom prst="rect">
              <a:avLst/>
            </a:prstGeom>
            <a:noFill/>
          </p:spPr>
        </p:pic>
        <p:sp>
          <p:nvSpPr>
            <p:cNvPr id="6" name="내용 개체 틀 2"/>
            <p:cNvSpPr txBox="1">
              <a:spLocks/>
            </p:cNvSpPr>
            <p:nvPr/>
          </p:nvSpPr>
          <p:spPr>
            <a:xfrm>
              <a:off x="5286380" y="4714884"/>
              <a:ext cx="3443318" cy="828668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/>
            <a:p>
              <a:pPr marL="800100" lvl="1" indent="-342900">
                <a:spcBef>
                  <a:spcPct val="20000"/>
                </a:spcBef>
              </a:pPr>
              <a:r>
                <a:rPr lang="en-US" altLang="ko-KR" sz="3200" dirty="0" smtClean="0"/>
                <a:t>TOV equation</a:t>
              </a:r>
              <a:endParaRPr kumimoji="0" lang="ko-KR" alt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7" name="오른쪽 화살표 6"/>
            <p:cNvSpPr/>
            <p:nvPr/>
          </p:nvSpPr>
          <p:spPr>
            <a:xfrm>
              <a:off x="4214810" y="5000636"/>
              <a:ext cx="714380" cy="142876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8" name="Picture 2" descr="C:\Documents and Settings\Hyun Kyu Lee\Local Settings\Temporary Internet Files\Content.IE5\ODAB89QB\CAYPXBMH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5984" y="5500702"/>
            <a:ext cx="2933700" cy="952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643042" y="6143644"/>
            <a:ext cx="6429420" cy="42862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altLang="ko-KR" sz="1800" dirty="0" smtClean="0"/>
              <a:t>J.M. </a:t>
            </a:r>
            <a:r>
              <a:rPr lang="en-US" altLang="ko-KR" sz="1800" dirty="0" err="1" smtClean="0"/>
              <a:t>Lattimer</a:t>
            </a:r>
            <a:r>
              <a:rPr lang="en-US" altLang="ko-KR" sz="1800" dirty="0" smtClean="0"/>
              <a:t> and M. </a:t>
            </a:r>
            <a:r>
              <a:rPr lang="en-US" altLang="ko-KR" sz="1800" dirty="0" err="1" smtClean="0"/>
              <a:t>Prakash</a:t>
            </a:r>
            <a:r>
              <a:rPr lang="en-US" altLang="ko-KR" sz="1800" dirty="0" smtClean="0"/>
              <a:t>, </a:t>
            </a:r>
            <a:r>
              <a:rPr lang="en-US" sz="1800" dirty="0" smtClean="0"/>
              <a:t>Phys.Rept.442:109-165,2007 </a:t>
            </a:r>
            <a:endParaRPr lang="ko-KR" altLang="en-US" sz="1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8501122" cy="5959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28596" y="500042"/>
            <a:ext cx="8715404" cy="5429288"/>
          </a:xfrm>
        </p:spPr>
        <p:txBody>
          <a:bodyPr>
            <a:normAutofit/>
          </a:bodyPr>
          <a:lstStyle/>
          <a:p>
            <a:r>
              <a:rPr lang="en-US" altLang="ko-KR" dirty="0" smtClean="0"/>
              <a:t>Higher nucleon number density inside</a:t>
            </a:r>
          </a:p>
          <a:p>
            <a:pPr>
              <a:buNone/>
            </a:pPr>
            <a:r>
              <a:rPr lang="en-US" altLang="ko-KR" dirty="0" smtClean="0"/>
              <a:t>     n =0  </a:t>
            </a:r>
            <a:r>
              <a:rPr lang="en-US" altLang="ko-KR" dirty="0" smtClean="0">
                <a:sym typeface="Wingdings" pitchFamily="2" charset="2"/>
              </a:rPr>
              <a:t></a:t>
            </a:r>
            <a:r>
              <a:rPr lang="en-US" altLang="ko-KR" dirty="0" smtClean="0"/>
              <a:t>      n_0   </a:t>
            </a:r>
            <a:r>
              <a:rPr lang="en-US" altLang="ko-KR" dirty="0" smtClean="0">
                <a:sym typeface="Wingdings" pitchFamily="2" charset="2"/>
              </a:rPr>
              <a:t></a:t>
            </a:r>
            <a:r>
              <a:rPr lang="en-US" altLang="ko-KR" dirty="0" smtClean="0"/>
              <a:t>    6n_0  </a:t>
            </a:r>
            <a:r>
              <a:rPr lang="en-US" altLang="ko-KR" dirty="0" smtClean="0">
                <a:sym typeface="Wingdings" pitchFamily="2" charset="2"/>
              </a:rPr>
              <a:t> </a:t>
            </a:r>
            <a:r>
              <a:rPr lang="en-US" altLang="ko-KR" dirty="0" smtClean="0"/>
              <a:t>    </a:t>
            </a:r>
          </a:p>
          <a:p>
            <a:pPr>
              <a:buNone/>
            </a:pPr>
            <a:r>
              <a:rPr lang="en-US" altLang="ko-KR" dirty="0" smtClean="0"/>
              <a:t> 1. Change of </a:t>
            </a:r>
            <a:r>
              <a:rPr lang="en-US" altLang="ko-KR" dirty="0" smtClean="0">
                <a:solidFill>
                  <a:srgbClr val="00B050"/>
                </a:solidFill>
              </a:rPr>
              <a:t>nucleon-nucleon interaction    </a:t>
            </a:r>
            <a:r>
              <a:rPr lang="en-US" altLang="ko-KR" dirty="0" smtClean="0"/>
              <a:t>with density </a:t>
            </a:r>
          </a:p>
          <a:p>
            <a:pPr>
              <a:buNone/>
            </a:pPr>
            <a:r>
              <a:rPr lang="en-US" altLang="ko-KR" dirty="0" smtClean="0"/>
              <a:t> 2. Emerging of </a:t>
            </a:r>
            <a:r>
              <a:rPr lang="en-US" altLang="ko-KR" dirty="0" smtClean="0">
                <a:solidFill>
                  <a:srgbClr val="00B050"/>
                </a:solidFill>
              </a:rPr>
              <a:t>new hadrons </a:t>
            </a:r>
            <a:r>
              <a:rPr lang="en-US" altLang="ko-KR" dirty="0" smtClean="0"/>
              <a:t>with density</a:t>
            </a:r>
          </a:p>
          <a:p>
            <a:pPr>
              <a:buNone/>
            </a:pPr>
            <a:r>
              <a:rPr lang="en-US" altLang="ko-KR" dirty="0" smtClean="0"/>
              <a:t>     </a:t>
            </a:r>
            <a:r>
              <a:rPr lang="en-US" altLang="ko-KR" dirty="0" err="1" smtClean="0"/>
              <a:t>kaons</a:t>
            </a:r>
            <a:r>
              <a:rPr lang="en-US" altLang="ko-KR" dirty="0" smtClean="0"/>
              <a:t>, hyperons(strange hadrons), ..</a:t>
            </a:r>
          </a:p>
          <a:p>
            <a:pPr>
              <a:buNone/>
            </a:pPr>
            <a:endParaRPr lang="en-US" altLang="ko-KR" dirty="0" smtClean="0"/>
          </a:p>
          <a:p>
            <a:r>
              <a:rPr lang="en-US" altLang="ko-KR" dirty="0" smtClean="0">
                <a:solidFill>
                  <a:srgbClr val="00B050"/>
                </a:solidFill>
              </a:rPr>
              <a:t>Change of EOS  with  density </a:t>
            </a:r>
          </a:p>
          <a:p>
            <a:pPr>
              <a:buNone/>
            </a:pPr>
            <a:r>
              <a:rPr lang="en-US" altLang="ko-KR" dirty="0" smtClean="0">
                <a:solidFill>
                  <a:srgbClr val="FF0000"/>
                </a:solidFill>
              </a:rPr>
              <a:t>  </a:t>
            </a:r>
            <a:r>
              <a:rPr lang="en-US" altLang="ko-KR" dirty="0" smtClean="0">
                <a:solidFill>
                  <a:srgbClr val="FF0000"/>
                </a:solidFill>
                <a:sym typeface="Wingdings" pitchFamily="2" charset="2"/>
              </a:rPr>
              <a:t></a:t>
            </a:r>
            <a:r>
              <a:rPr lang="en-US" altLang="ko-KR" dirty="0" smtClean="0">
                <a:solidFill>
                  <a:srgbClr val="FF0000"/>
                </a:solidFill>
              </a:rPr>
              <a:t>Dense </a:t>
            </a:r>
            <a:r>
              <a:rPr lang="en-US" altLang="ko-KR" dirty="0" err="1" smtClean="0">
                <a:solidFill>
                  <a:srgbClr val="FF0000"/>
                </a:solidFill>
              </a:rPr>
              <a:t>Hadronic</a:t>
            </a:r>
            <a:r>
              <a:rPr lang="en-US" altLang="ko-KR" dirty="0" smtClean="0">
                <a:solidFill>
                  <a:srgbClr val="FF0000"/>
                </a:solidFill>
              </a:rPr>
              <a:t> Matter at the Core !!</a:t>
            </a:r>
            <a:endParaRPr lang="ko-KR" alt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57158" y="285728"/>
            <a:ext cx="8229600" cy="1143000"/>
          </a:xfrm>
        </p:spPr>
        <p:txBody>
          <a:bodyPr/>
          <a:lstStyle/>
          <a:p>
            <a:r>
              <a:rPr lang="en-US" altLang="ko-KR" dirty="0" smtClean="0"/>
              <a:t>II. </a:t>
            </a:r>
            <a:r>
              <a:rPr lang="en-US" altLang="ko-KR" dirty="0" err="1" smtClean="0"/>
              <a:t>Hadronic</a:t>
            </a:r>
            <a:r>
              <a:rPr lang="en-US" altLang="ko-KR" dirty="0" smtClean="0"/>
              <a:t> Interactions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00034" y="1428736"/>
            <a:ext cx="8229600" cy="4525963"/>
          </a:xfrm>
        </p:spPr>
        <p:txBody>
          <a:bodyPr>
            <a:normAutofit lnSpcReduction="10000"/>
          </a:bodyPr>
          <a:lstStyle/>
          <a:p>
            <a:r>
              <a:rPr lang="en-US" altLang="ko-KR" dirty="0" smtClean="0"/>
              <a:t>Fermi pressure of nucleons only cannot support the neutron star mass ~ solar mass </a:t>
            </a:r>
          </a:p>
          <a:p>
            <a:r>
              <a:rPr lang="en-US" altLang="ko-KR" dirty="0" smtClean="0"/>
              <a:t>Nucleon-nucleon </a:t>
            </a:r>
            <a:r>
              <a:rPr lang="en-US" altLang="ko-KR" dirty="0" smtClean="0"/>
              <a:t>repulsion </a:t>
            </a:r>
            <a:r>
              <a:rPr lang="en-US" altLang="ko-KR" dirty="0" smtClean="0"/>
              <a:t>other than Pauli principle</a:t>
            </a:r>
            <a:r>
              <a:rPr lang="en-US" altLang="ko-KR" dirty="0" smtClean="0"/>
              <a:t> </a:t>
            </a:r>
            <a:r>
              <a:rPr lang="en-US" altLang="ko-KR" dirty="0" smtClean="0"/>
              <a:t>is needed at least </a:t>
            </a:r>
          </a:p>
          <a:p>
            <a:r>
              <a:rPr lang="en-US" altLang="ko-KR" dirty="0" smtClean="0"/>
              <a:t>N-N interaction is known only </a:t>
            </a:r>
            <a:r>
              <a:rPr lang="en-US" altLang="ko-KR" dirty="0" err="1" smtClean="0"/>
              <a:t>upto</a:t>
            </a:r>
            <a:r>
              <a:rPr lang="en-US" altLang="ko-KR" dirty="0" smtClean="0"/>
              <a:t> nuclear density, n_0 = 0.16 fm</a:t>
            </a:r>
            <a:r>
              <a:rPr lang="en-US" altLang="ko-KR" baseline="30000" dirty="0" smtClean="0"/>
              <a:t>-3</a:t>
            </a:r>
          </a:p>
          <a:p>
            <a:r>
              <a:rPr lang="en-US" altLang="ko-KR" dirty="0" smtClean="0"/>
              <a:t>Energy density of nucleon matter:</a:t>
            </a:r>
          </a:p>
          <a:p>
            <a:pPr>
              <a:buNone/>
            </a:pPr>
            <a:r>
              <a:rPr lang="en-US" altLang="ko-KR" dirty="0" smtClean="0"/>
              <a:t>     free part(mass)  + interaction part </a:t>
            </a:r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158" y="0"/>
            <a:ext cx="8229600" cy="6858000"/>
          </a:xfrm>
        </p:spPr>
        <p:txBody>
          <a:bodyPr/>
          <a:lstStyle/>
          <a:p>
            <a:r>
              <a:rPr lang="en-US" altLang="ko-KR" dirty="0" smtClean="0"/>
              <a:t>Heavier nuclei</a:t>
            </a:r>
          </a:p>
          <a:p>
            <a:endParaRPr lang="en-US" altLang="ko-KR" dirty="0" smtClean="0"/>
          </a:p>
          <a:p>
            <a:endParaRPr lang="en-US" altLang="ko-KR" dirty="0" smtClean="0"/>
          </a:p>
          <a:p>
            <a:pPr>
              <a:buNone/>
            </a:pPr>
            <a:endParaRPr lang="en-US" altLang="ko-KR" dirty="0" smtClean="0"/>
          </a:p>
          <a:p>
            <a:r>
              <a:rPr lang="en-US" altLang="ko-KR" dirty="0" smtClean="0"/>
              <a:t>Dense nuclear matter</a:t>
            </a:r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r>
              <a:rPr lang="en-US" altLang="ko-KR" dirty="0" smtClean="0"/>
              <a:t> n &gt; n_0,   </a:t>
            </a:r>
            <a:r>
              <a:rPr lang="en-US" altLang="ko-KR" dirty="0" smtClean="0">
                <a:solidFill>
                  <a:srgbClr val="FF0000"/>
                </a:solidFill>
              </a:rPr>
              <a:t>?????</a:t>
            </a:r>
          </a:p>
          <a:p>
            <a:r>
              <a:rPr lang="en-US" altLang="ko-KR" dirty="0" smtClean="0">
                <a:solidFill>
                  <a:srgbClr val="FF0000"/>
                </a:solidFill>
              </a:rPr>
              <a:t>Lattice QCD, Effective Theory for Hadrons, </a:t>
            </a:r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ko-KR" altLang="en-US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2" y="642918"/>
            <a:ext cx="7206572" cy="171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5" name="그룹 4"/>
          <p:cNvGrpSpPr/>
          <p:nvPr/>
        </p:nvGrpSpPr>
        <p:grpSpPr>
          <a:xfrm>
            <a:off x="1000100" y="2928934"/>
            <a:ext cx="7429552" cy="1785950"/>
            <a:chOff x="1214414" y="5072074"/>
            <a:chExt cx="6803466" cy="1500198"/>
          </a:xfrm>
        </p:grpSpPr>
        <p:pic>
          <p:nvPicPr>
            <p:cNvPr id="6" name="Picture 3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214414" y="5072074"/>
              <a:ext cx="6803466" cy="9286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grpSp>
          <p:nvGrpSpPr>
            <p:cNvPr id="7" name="그룹 12"/>
            <p:cNvGrpSpPr/>
            <p:nvPr/>
          </p:nvGrpSpPr>
          <p:grpSpPr>
            <a:xfrm>
              <a:off x="4714876" y="6000777"/>
              <a:ext cx="3214711" cy="571505"/>
              <a:chOff x="1071538" y="6124575"/>
              <a:chExt cx="4214842" cy="733425"/>
            </a:xfrm>
          </p:grpSpPr>
          <p:pic>
            <p:nvPicPr>
              <p:cNvPr id="8" name="Picture 5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4143372" y="6286520"/>
                <a:ext cx="1143008" cy="3529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9" name="Picture 6"/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1071538" y="6124575"/>
                <a:ext cx="2524125" cy="7334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10" name="Picture 7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3714744" y="6357958"/>
                <a:ext cx="371475" cy="2476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85888" y="1066800"/>
            <a:ext cx="6372225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143000"/>
          </a:xfrm>
        </p:spPr>
        <p:txBody>
          <a:bodyPr>
            <a:normAutofit/>
          </a:bodyPr>
          <a:lstStyle/>
          <a:p>
            <a:r>
              <a:rPr lang="en-US" altLang="ko-KR" dirty="0" smtClean="0"/>
              <a:t>III. Nuclear  Symmetry Energy </a:t>
            </a:r>
            <a:endParaRPr lang="ko-KR" altLang="en-US" dirty="0"/>
          </a:p>
        </p:txBody>
      </p:sp>
      <p:sp>
        <p:nvSpPr>
          <p:cNvPr id="5" name="내용 개체 틀 2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altLang="ko-KR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Measure of n-p asymmetry in nuclear interaction</a:t>
            </a:r>
          </a:p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altLang="ko-KR" sz="3200" dirty="0" smtClean="0"/>
              <a:t>In nuclear matter</a:t>
            </a:r>
            <a:endParaRPr kumimoji="0" lang="en-US" altLang="ko-KR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ko-KR" alt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2976" y="3214686"/>
            <a:ext cx="6803466" cy="928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14282" y="285728"/>
            <a:ext cx="8229600" cy="857256"/>
          </a:xfrm>
        </p:spPr>
        <p:txBody>
          <a:bodyPr/>
          <a:lstStyle/>
          <a:p>
            <a:r>
              <a:rPr lang="en-US" altLang="ko-KR" dirty="0" smtClean="0"/>
              <a:t>Non-interacting n-p system</a:t>
            </a:r>
          </a:p>
          <a:p>
            <a:endParaRPr lang="ko-KR" alt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00166" y="5643578"/>
            <a:ext cx="4171950" cy="86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1538" y="1071546"/>
            <a:ext cx="5400675" cy="93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71538" y="2214554"/>
            <a:ext cx="356235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28662" y="3357562"/>
            <a:ext cx="5629275" cy="242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85720" y="285728"/>
            <a:ext cx="8229600" cy="785818"/>
          </a:xfrm>
        </p:spPr>
        <p:txBody>
          <a:bodyPr/>
          <a:lstStyle/>
          <a:p>
            <a:pPr>
              <a:buNone/>
            </a:pPr>
            <a:r>
              <a:rPr lang="en-US" altLang="ko-KR" dirty="0" smtClean="0"/>
              <a:t>Nuclear interactions </a:t>
            </a:r>
            <a:endParaRPr lang="ko-KR" altLang="en-US" dirty="0"/>
          </a:p>
        </p:txBody>
      </p:sp>
      <p:pic>
        <p:nvPicPr>
          <p:cNvPr id="3074" name="Picture 2" descr="C:\Documents and Settings\Hyun Kyu Lee\Local Settings\Temporary Internet Files\Content.IE5\G5EFO9IN\CACRG5YF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2976" y="1071546"/>
            <a:ext cx="4071965" cy="1332865"/>
          </a:xfrm>
          <a:prstGeom prst="rect">
            <a:avLst/>
          </a:prstGeom>
          <a:noFill/>
        </p:spPr>
      </p:pic>
      <p:grpSp>
        <p:nvGrpSpPr>
          <p:cNvPr id="9" name="그룹 8"/>
          <p:cNvGrpSpPr/>
          <p:nvPr/>
        </p:nvGrpSpPr>
        <p:grpSpPr>
          <a:xfrm>
            <a:off x="642910" y="3571876"/>
            <a:ext cx="7643866" cy="2786082"/>
            <a:chOff x="357158" y="3429000"/>
            <a:chExt cx="8786843" cy="3538031"/>
          </a:xfrm>
        </p:grpSpPr>
        <p:pic>
          <p:nvPicPr>
            <p:cNvPr id="3075" name="Picture 3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28596" y="3429000"/>
              <a:ext cx="6929485" cy="13557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3076" name="Picture 4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428597" y="4643446"/>
              <a:ext cx="8715404" cy="12672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3077" name="Picture 5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357158" y="5857893"/>
              <a:ext cx="3286148" cy="11091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7" name="내용 개체 틀 2"/>
          <p:cNvSpPr txBox="1">
            <a:spLocks/>
          </p:cNvSpPr>
          <p:nvPr/>
        </p:nvSpPr>
        <p:spPr>
          <a:xfrm>
            <a:off x="214282" y="2928934"/>
            <a:ext cx="8929718" cy="7858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altLang="ko-KR" sz="3200" dirty="0" smtClean="0"/>
              <a:t>Phenomenological forms of symmetry energy</a:t>
            </a:r>
            <a:r>
              <a:rPr kumimoji="0" lang="en-US" altLang="ko-KR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endParaRPr kumimoji="0" lang="ko-KR" alt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500042"/>
            <a:ext cx="8001000" cy="5962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158" y="357167"/>
            <a:ext cx="8229600" cy="4143403"/>
          </a:xfrm>
        </p:spPr>
        <p:txBody>
          <a:bodyPr>
            <a:normAutofit lnSpcReduction="10000"/>
          </a:bodyPr>
          <a:lstStyle/>
          <a:p>
            <a:r>
              <a:rPr lang="en-US" altLang="ko-KR" dirty="0" smtClean="0"/>
              <a:t>Up to nuclear density , n</a:t>
            </a:r>
            <a:r>
              <a:rPr lang="en-US" altLang="ko-KR" baseline="-25000" dirty="0" smtClean="0"/>
              <a:t>0</a:t>
            </a:r>
            <a:r>
              <a:rPr lang="en-US" altLang="ko-KR" dirty="0" smtClean="0"/>
              <a:t> = 0.16 fm</a:t>
            </a:r>
            <a:r>
              <a:rPr lang="en-US" altLang="ko-KR" baseline="30000" dirty="0" smtClean="0"/>
              <a:t>-3     </a:t>
            </a:r>
          </a:p>
          <a:p>
            <a:pPr>
              <a:buNone/>
            </a:pPr>
            <a:endParaRPr lang="en-US" altLang="ko-KR" baseline="30000" dirty="0" smtClean="0"/>
          </a:p>
          <a:p>
            <a:r>
              <a:rPr lang="en-US" altLang="ko-KR" dirty="0" smtClean="0"/>
              <a:t>Compact star,  n &gt; n</a:t>
            </a:r>
            <a:r>
              <a:rPr lang="en-US" altLang="ko-KR" baseline="-25000" dirty="0" smtClean="0"/>
              <a:t>0</a:t>
            </a:r>
            <a:r>
              <a:rPr lang="en-US" altLang="ko-KR" dirty="0" smtClean="0"/>
              <a:t>  with central density </a:t>
            </a:r>
            <a:r>
              <a:rPr lang="en-US" altLang="ko-KR" dirty="0" err="1" smtClean="0"/>
              <a:t>n</a:t>
            </a:r>
            <a:r>
              <a:rPr lang="en-US" altLang="ko-KR" baseline="-25000" dirty="0" err="1" smtClean="0"/>
              <a:t>center</a:t>
            </a:r>
            <a:r>
              <a:rPr lang="en-US" altLang="ko-KR" dirty="0" smtClean="0"/>
              <a:t>  &gt; 3 n</a:t>
            </a:r>
            <a:r>
              <a:rPr lang="en-US" altLang="ko-KR" baseline="-25000" dirty="0" smtClean="0"/>
              <a:t>0</a:t>
            </a:r>
          </a:p>
          <a:p>
            <a:endParaRPr lang="en-US" altLang="ko-KR" baseline="-25000" dirty="0" smtClean="0"/>
          </a:p>
          <a:p>
            <a:endParaRPr lang="en-US" altLang="ko-KR" baseline="-25000" dirty="0" smtClean="0"/>
          </a:p>
          <a:p>
            <a:endParaRPr lang="en-US" altLang="ko-KR" baseline="-25000" dirty="0" smtClean="0"/>
          </a:p>
          <a:p>
            <a:r>
              <a:rPr lang="en-US" altLang="ko-KR" dirty="0" smtClean="0">
                <a:solidFill>
                  <a:srgbClr val="0070C0"/>
                </a:solidFill>
              </a:rPr>
              <a:t>Simple extrapolation of what are known at low density nuclear matter?</a:t>
            </a:r>
          </a:p>
          <a:p>
            <a:endParaRPr lang="en-US" altLang="ko-KR" baseline="-25000" dirty="0" smtClean="0"/>
          </a:p>
          <a:p>
            <a:endParaRPr lang="ko-KR" altLang="en-US" dirty="0"/>
          </a:p>
        </p:txBody>
      </p:sp>
      <p:pic>
        <p:nvPicPr>
          <p:cNvPr id="32770" name="Picture 2" descr="C:\Documents and Settings\Hyun Kyu Lee\Local Settings\Temporary Internet Files\Content.IE5\ODAB89QB\CAUJ8D2N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3108" y="2500306"/>
            <a:ext cx="2419350" cy="428626"/>
          </a:xfrm>
          <a:prstGeom prst="rect">
            <a:avLst/>
          </a:prstGeom>
          <a:noFill/>
        </p:spPr>
      </p:pic>
      <p:pic>
        <p:nvPicPr>
          <p:cNvPr id="32772" name="Picture 4" descr="C:\Documents and Settings\Hyun Kyu Lee\Local Settings\Temporary Internet Files\Content.IE5\ODAB89QB\CAEZLXKH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00166" y="4214818"/>
            <a:ext cx="4857784" cy="23800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2" y="1000108"/>
            <a:ext cx="6788598" cy="4872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28596" y="1500174"/>
            <a:ext cx="8229600" cy="5929354"/>
          </a:xfrm>
        </p:spPr>
        <p:txBody>
          <a:bodyPr>
            <a:normAutofit/>
          </a:bodyPr>
          <a:lstStyle/>
          <a:p>
            <a:r>
              <a:rPr lang="en-US" altLang="ko-KR" dirty="0" smtClean="0"/>
              <a:t>What is the role of symmetry energy(n-p asymmetry ) in compact star?  </a:t>
            </a:r>
          </a:p>
          <a:p>
            <a:r>
              <a:rPr lang="en-US" altLang="ko-KR" dirty="0" smtClean="0"/>
              <a:t>Symmetry energy  provides a channel  for  new degrees of freedom  in n-p system </a:t>
            </a:r>
            <a:r>
              <a:rPr lang="en-US" altLang="ko-KR" dirty="0" smtClean="0">
                <a:solidFill>
                  <a:srgbClr val="FF0000"/>
                </a:solidFill>
              </a:rPr>
              <a:t>via weak interaction:</a:t>
            </a:r>
            <a:endParaRPr lang="en-US" altLang="ko-KR" dirty="0" smtClean="0"/>
          </a:p>
          <a:p>
            <a:pPr>
              <a:buNone/>
            </a:pPr>
            <a:r>
              <a:rPr lang="en-US" altLang="ko-KR" dirty="0" smtClean="0"/>
              <a:t>    </a:t>
            </a:r>
            <a:r>
              <a:rPr lang="en-US" altLang="ko-KR" dirty="0" err="1" smtClean="0">
                <a:solidFill>
                  <a:srgbClr val="0070C0"/>
                </a:solidFill>
              </a:rPr>
              <a:t>muon</a:t>
            </a:r>
            <a:r>
              <a:rPr lang="en-US" altLang="ko-KR" dirty="0" smtClean="0">
                <a:solidFill>
                  <a:srgbClr val="0070C0"/>
                </a:solidFill>
              </a:rPr>
              <a:t>, </a:t>
            </a:r>
          </a:p>
          <a:p>
            <a:pPr>
              <a:buNone/>
            </a:pPr>
            <a:r>
              <a:rPr lang="en-US" altLang="ko-KR" dirty="0" smtClean="0">
                <a:solidFill>
                  <a:srgbClr val="0070C0"/>
                </a:solidFill>
              </a:rPr>
              <a:t>    strange particles(</a:t>
            </a:r>
            <a:r>
              <a:rPr lang="en-US" altLang="ko-KR" dirty="0" err="1" smtClean="0">
                <a:solidFill>
                  <a:srgbClr val="0070C0"/>
                </a:solidFill>
              </a:rPr>
              <a:t>kaon</a:t>
            </a:r>
            <a:r>
              <a:rPr lang="en-US" altLang="ko-KR" dirty="0" smtClean="0">
                <a:solidFill>
                  <a:srgbClr val="0070C0"/>
                </a:solidFill>
              </a:rPr>
              <a:t>, </a:t>
            </a:r>
            <a:r>
              <a:rPr lang="en-US" altLang="ko-KR" dirty="0" err="1" smtClean="0">
                <a:solidFill>
                  <a:srgbClr val="0070C0"/>
                </a:solidFill>
              </a:rPr>
              <a:t>hyperon</a:t>
            </a:r>
            <a:r>
              <a:rPr lang="en-US" altLang="ko-KR" dirty="0" smtClean="0">
                <a:solidFill>
                  <a:srgbClr val="0070C0"/>
                </a:solidFill>
              </a:rPr>
              <a:t>) ,..</a:t>
            </a:r>
            <a:endParaRPr lang="ko-KR" altLang="en-US" dirty="0">
              <a:solidFill>
                <a:srgbClr val="0070C0"/>
              </a:solidFill>
            </a:endParaRPr>
          </a:p>
        </p:txBody>
      </p:sp>
      <p:sp>
        <p:nvSpPr>
          <p:cNvPr id="4" name="제목 1"/>
          <p:cNvSpPr>
            <a:spLocks noGrp="1"/>
          </p:cNvSpPr>
          <p:nvPr>
            <p:ph type="title"/>
          </p:nvPr>
        </p:nvSpPr>
        <p:spPr>
          <a:xfrm>
            <a:off x="285720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altLang="ko-KR" dirty="0" smtClean="0"/>
              <a:t>IV. Nuclear symmetry energy in compact stars</a:t>
            </a:r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altLang="ko-KR" sz="4000" dirty="0" smtClean="0"/>
              <a:t>Symmetry energy and  weak equilibrium in compact star</a:t>
            </a:r>
            <a:r>
              <a:rPr lang="ko-KR" altLang="en-US" dirty="0" smtClean="0"/>
              <a:t/>
            </a:r>
            <a:br>
              <a:rPr lang="ko-KR" altLang="en-US" dirty="0" smtClean="0"/>
            </a:br>
            <a:endParaRPr lang="ko-KR" altLang="en-US" dirty="0"/>
          </a:p>
        </p:txBody>
      </p:sp>
      <p:grpSp>
        <p:nvGrpSpPr>
          <p:cNvPr id="3" name="그룹 5"/>
          <p:cNvGrpSpPr/>
          <p:nvPr/>
        </p:nvGrpSpPr>
        <p:grpSpPr>
          <a:xfrm>
            <a:off x="1857356" y="2285992"/>
            <a:ext cx="4786346" cy="928694"/>
            <a:chOff x="1142976" y="3071810"/>
            <a:chExt cx="4157675" cy="746852"/>
          </a:xfrm>
        </p:grpSpPr>
        <p:pic>
          <p:nvPicPr>
            <p:cNvPr id="34818" name="Picture 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142976" y="3071810"/>
              <a:ext cx="1785950" cy="7468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34819" name="Picture 3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928926" y="3071810"/>
              <a:ext cx="2371725" cy="7334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pic>
        <p:nvPicPr>
          <p:cNvPr id="34820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71604" y="3929066"/>
            <a:ext cx="6215106" cy="857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4821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5"/>
          <a:srcRect/>
          <a:stretch>
            <a:fillRect/>
          </a:stretch>
        </p:blipFill>
        <p:spPr bwMode="auto">
          <a:xfrm>
            <a:off x="1714480" y="5786454"/>
            <a:ext cx="1714512" cy="718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내용 개체 틀 2"/>
          <p:cNvSpPr txBox="1">
            <a:spLocks/>
          </p:cNvSpPr>
          <p:nvPr/>
        </p:nvSpPr>
        <p:spPr>
          <a:xfrm>
            <a:off x="457200" y="1785926"/>
            <a:ext cx="8686800" cy="47149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altLang="ko-KR" sz="3200" dirty="0" smtClean="0"/>
              <a:t>chemical potential of neutron and proton</a:t>
            </a:r>
          </a:p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altLang="ko-KR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altLang="ko-KR" sz="3200" dirty="0" smtClean="0"/>
          </a:p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altLang="ko-KR" sz="3200" dirty="0" smtClean="0"/>
              <a:t>b</a:t>
            </a:r>
            <a:r>
              <a:rPr kumimoji="0" lang="en-US" altLang="ko-KR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eta equilibrium with electron</a:t>
            </a:r>
          </a:p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altLang="ko-KR" sz="3200" dirty="0" smtClean="0"/>
          </a:p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altLang="ko-KR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altLang="ko-KR" sz="3200" dirty="0" smtClean="0"/>
              <a:t>charge neutrality condition </a:t>
            </a:r>
            <a:endParaRPr kumimoji="0" lang="ko-KR" alt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2976" y="857232"/>
            <a:ext cx="6457950" cy="460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158" y="0"/>
            <a:ext cx="8229600" cy="6286519"/>
          </a:xfrm>
        </p:spPr>
        <p:txBody>
          <a:bodyPr/>
          <a:lstStyle/>
          <a:p>
            <a:r>
              <a:rPr lang="en-US" altLang="ko-KR" dirty="0" smtClean="0"/>
              <a:t>Strong interaction</a:t>
            </a:r>
          </a:p>
          <a:p>
            <a:endParaRPr lang="en-US" altLang="ko-KR" dirty="0" smtClean="0"/>
          </a:p>
          <a:p>
            <a:pPr>
              <a:buNone/>
            </a:pPr>
            <a:endParaRPr lang="en-US" altLang="ko-KR" dirty="0" smtClean="0"/>
          </a:p>
          <a:p>
            <a:r>
              <a:rPr lang="en-US" altLang="ko-KR" dirty="0" smtClean="0"/>
              <a:t>Weak equilibrium with new degrees of freedom, </a:t>
            </a:r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r>
              <a:rPr lang="en-US" altLang="ko-KR" dirty="0" err="1" smtClean="0">
                <a:solidFill>
                  <a:srgbClr val="FF0000"/>
                </a:solidFill>
              </a:rPr>
              <a:t>Kaon</a:t>
            </a:r>
            <a:r>
              <a:rPr lang="en-US" altLang="ko-KR" dirty="0" smtClean="0">
                <a:solidFill>
                  <a:srgbClr val="FF0000"/>
                </a:solidFill>
              </a:rPr>
              <a:t>  condensation, </a:t>
            </a:r>
            <a:r>
              <a:rPr lang="en-US" altLang="ko-KR" dirty="0" err="1" smtClean="0">
                <a:solidFill>
                  <a:srgbClr val="FF0000"/>
                </a:solidFill>
              </a:rPr>
              <a:t>hyperon</a:t>
            </a:r>
            <a:r>
              <a:rPr lang="en-US" altLang="ko-KR" dirty="0" smtClean="0">
                <a:solidFill>
                  <a:srgbClr val="FF0000"/>
                </a:solidFill>
              </a:rPr>
              <a:t> matter, ..</a:t>
            </a:r>
            <a:endParaRPr lang="ko-KR" altLang="en-US" dirty="0">
              <a:solidFill>
                <a:srgbClr val="FF0000"/>
              </a:solidFill>
            </a:endParaRPr>
          </a:p>
        </p:txBody>
      </p:sp>
      <p:grpSp>
        <p:nvGrpSpPr>
          <p:cNvPr id="2" name="그룹 3"/>
          <p:cNvGrpSpPr/>
          <p:nvPr/>
        </p:nvGrpSpPr>
        <p:grpSpPr>
          <a:xfrm>
            <a:off x="1071538" y="642918"/>
            <a:ext cx="4786346" cy="928694"/>
            <a:chOff x="1142976" y="3071810"/>
            <a:chExt cx="4157675" cy="746852"/>
          </a:xfrm>
        </p:grpSpPr>
        <p:pic>
          <p:nvPicPr>
            <p:cNvPr id="5" name="Picture 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142976" y="3071810"/>
              <a:ext cx="1785950" cy="7468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6" name="Picture 3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928926" y="3071810"/>
              <a:ext cx="2371725" cy="7334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28662" y="2928934"/>
            <a:ext cx="2297222" cy="71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6872" name="Picture 8" descr="C:\Documents and Settings\Hyun Kyu Lee\Local Settings\Temporary Internet Files\Content.IE5\HWK7D5OX\CA2C1HR2.gi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000760" y="857232"/>
            <a:ext cx="1781175" cy="371475"/>
          </a:xfrm>
          <a:prstGeom prst="rect">
            <a:avLst/>
          </a:prstGeom>
          <a:noFill/>
        </p:spPr>
      </p:pic>
      <p:pic>
        <p:nvPicPr>
          <p:cNvPr id="36874" name="Picture 10" descr="C:\Documents and Settings\Hyun Kyu Lee\Local Settings\Temporary Internet Files\Content.IE5\GL6JOX6F\CAMJ0ZQH.gif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214678" y="3071810"/>
            <a:ext cx="1485900" cy="1019176"/>
          </a:xfrm>
          <a:prstGeom prst="rect">
            <a:avLst/>
          </a:prstGeom>
          <a:noFill/>
        </p:spPr>
      </p:pic>
      <p:pic>
        <p:nvPicPr>
          <p:cNvPr id="36876" name="Picture 12" descr="C:\Documents and Settings\Hyun Kyu Lee\Local Settings\Temporary Internet Files\Content.IE5\GL6JOX6F\CAF2C4E8.gif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785918" y="4214818"/>
            <a:ext cx="2990850" cy="10001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68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68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158" y="428604"/>
            <a:ext cx="8229600" cy="2686056"/>
          </a:xfrm>
        </p:spPr>
        <p:txBody>
          <a:bodyPr>
            <a:normAutofit fontScale="85000" lnSpcReduction="20000"/>
          </a:bodyPr>
          <a:lstStyle/>
          <a:p>
            <a:r>
              <a:rPr lang="en-US" altLang="ko-KR" sz="4200" dirty="0" err="1" smtClean="0"/>
              <a:t>Hadron</a:t>
            </a:r>
            <a:r>
              <a:rPr lang="en-US" altLang="ko-KR" sz="4200" dirty="0" smtClean="0"/>
              <a:t> interaction at high density</a:t>
            </a:r>
          </a:p>
          <a:p>
            <a:pPr>
              <a:buNone/>
            </a:pPr>
            <a:r>
              <a:rPr lang="en-US" altLang="ko-KR" dirty="0" smtClean="0"/>
              <a:t>   </a:t>
            </a:r>
          </a:p>
          <a:p>
            <a:endParaRPr lang="en-US" altLang="ko-KR" dirty="0" smtClean="0"/>
          </a:p>
          <a:p>
            <a:pPr>
              <a:buNone/>
            </a:pPr>
            <a:endParaRPr lang="en-US" altLang="ko-KR" dirty="0" smtClean="0"/>
          </a:p>
          <a:p>
            <a:pPr>
              <a:buNone/>
            </a:pPr>
            <a:endParaRPr lang="en-US" altLang="ko-KR" dirty="0" smtClean="0"/>
          </a:p>
          <a:p>
            <a:pPr>
              <a:buNone/>
            </a:pPr>
            <a:r>
              <a:rPr lang="en-US" altLang="ko-KR" dirty="0" smtClean="0"/>
              <a:t> </a:t>
            </a:r>
            <a:endParaRPr lang="ko-KR" altLang="en-US" dirty="0"/>
          </a:p>
        </p:txBody>
      </p:sp>
      <p:pic>
        <p:nvPicPr>
          <p:cNvPr id="40962" name="Picture 2" descr="C:\Documents and Settings\Hyun Kyu Lee\Local Settings\Temporary Internet Files\Content.IE5\ODAB89QB\CAIEV127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1538" y="2214554"/>
            <a:ext cx="666750" cy="590551"/>
          </a:xfrm>
          <a:prstGeom prst="rect">
            <a:avLst/>
          </a:prstGeom>
          <a:noFill/>
        </p:spPr>
      </p:pic>
      <p:pic>
        <p:nvPicPr>
          <p:cNvPr id="40964" name="Picture 4" descr="C:\Documents and Settings\Hyun Kyu Lee\Local Settings\Temporary Internet Files\Content.IE5\G5EFO9IN\CA8DA70X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24" y="1643050"/>
            <a:ext cx="1447800" cy="371475"/>
          </a:xfrm>
          <a:prstGeom prst="rect">
            <a:avLst/>
          </a:prstGeom>
          <a:noFill/>
        </p:spPr>
      </p:pic>
      <p:sp>
        <p:nvSpPr>
          <p:cNvPr id="7" name="내용 개체 틀 2"/>
          <p:cNvSpPr txBox="1">
            <a:spLocks/>
          </p:cNvSpPr>
          <p:nvPr/>
        </p:nvSpPr>
        <p:spPr>
          <a:xfrm>
            <a:off x="357158" y="3143248"/>
            <a:ext cx="7000924" cy="37147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altLang="ko-KR" sz="2800" dirty="0" err="1" smtClean="0"/>
              <a:t>Chiral</a:t>
            </a:r>
            <a:r>
              <a:rPr lang="en-US" altLang="ko-KR" sz="2800" dirty="0" smtClean="0"/>
              <a:t>  perturbation theory</a:t>
            </a:r>
          </a:p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altLang="ko-KR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Tensor force with BR scaling</a:t>
            </a:r>
          </a:p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altLang="ko-KR" sz="2800" dirty="0" smtClean="0"/>
              <a:t>Thee body force</a:t>
            </a:r>
          </a:p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altLang="ko-KR" sz="2800" dirty="0" smtClean="0"/>
              <a:t>HLS</a:t>
            </a:r>
          </a:p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altLang="ko-KR" sz="2800" dirty="0" err="1" smtClean="0"/>
              <a:t>Skyrmion</a:t>
            </a:r>
            <a:r>
              <a:rPr lang="en-US" altLang="ko-KR" sz="2800" dirty="0" smtClean="0"/>
              <a:t> on the lattice</a:t>
            </a:r>
          </a:p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altLang="ko-KR" sz="2800" dirty="0" err="1" smtClean="0"/>
              <a:t>hQCD</a:t>
            </a:r>
            <a:endParaRPr lang="en-US" altLang="ko-KR" sz="2800" dirty="0" smtClean="0"/>
          </a:p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ko-KR" sz="2800" dirty="0" smtClean="0"/>
              <a:t>   …….</a:t>
            </a:r>
          </a:p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40966" name="Picture 6" descr="C:\Documents and Settings\Hyun Kyu Lee\Local Settings\Temporary Internet Files\Content.IE5\ODAB89QB\CAIBCLUZ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42976" y="1071546"/>
            <a:ext cx="800100" cy="4381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V. Possible structure with Strangeness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ko-KR" dirty="0" smtClean="0"/>
              <a:t>When the difference between chemical potentials  of proton and neutron becomes  comparable to </a:t>
            </a:r>
            <a:r>
              <a:rPr lang="en-US" altLang="ko-KR" dirty="0" err="1" smtClean="0"/>
              <a:t>kaon</a:t>
            </a:r>
            <a:r>
              <a:rPr lang="en-US" altLang="ko-KR" dirty="0" smtClean="0"/>
              <a:t> mass or </a:t>
            </a:r>
            <a:r>
              <a:rPr lang="en-US" altLang="ko-KR" dirty="0" err="1" smtClean="0"/>
              <a:t>hyperon</a:t>
            </a:r>
            <a:r>
              <a:rPr lang="en-US" altLang="ko-KR" dirty="0" smtClean="0"/>
              <a:t> mass in medium,  the corresponding  strange particles begin populating  and  the EOS get changed significantly. </a:t>
            </a:r>
          </a:p>
          <a:p>
            <a:r>
              <a:rPr lang="en-US" altLang="ko-KR" dirty="0" err="1" smtClean="0">
                <a:solidFill>
                  <a:srgbClr val="0070C0"/>
                </a:solidFill>
              </a:rPr>
              <a:t>Kaon</a:t>
            </a:r>
            <a:r>
              <a:rPr lang="en-US" altLang="ko-KR" dirty="0" smtClean="0">
                <a:solidFill>
                  <a:srgbClr val="0070C0"/>
                </a:solidFill>
              </a:rPr>
              <a:t> condensation</a:t>
            </a:r>
          </a:p>
          <a:p>
            <a:pPr>
              <a:buNone/>
            </a:pPr>
            <a:r>
              <a:rPr lang="en-US" altLang="ko-KR" dirty="0" smtClean="0"/>
              <a:t>      </a:t>
            </a:r>
            <a:r>
              <a:rPr lang="en-US" altLang="ko-KR" sz="2000" dirty="0" smtClean="0"/>
              <a:t>Kaplan and Nelson</a:t>
            </a:r>
            <a:r>
              <a:rPr lang="en-US" altLang="ko-KR" sz="2000" dirty="0" smtClean="0"/>
              <a:t>,</a:t>
            </a:r>
          </a:p>
          <a:p>
            <a:pPr>
              <a:buNone/>
            </a:pPr>
            <a:r>
              <a:rPr lang="en-US" altLang="ko-KR" sz="2000" dirty="0" smtClean="0"/>
              <a:t> </a:t>
            </a:r>
            <a:r>
              <a:rPr lang="en-US" altLang="ko-KR" sz="2000" dirty="0" smtClean="0"/>
              <a:t>        Bethe and Brown,</a:t>
            </a:r>
            <a:endParaRPr lang="en-US" altLang="ko-KR" sz="2000" dirty="0" smtClean="0"/>
          </a:p>
          <a:p>
            <a:pPr>
              <a:buNone/>
            </a:pPr>
            <a:r>
              <a:rPr lang="en-US" altLang="ko-KR" sz="2000" dirty="0" smtClean="0"/>
              <a:t> </a:t>
            </a:r>
            <a:r>
              <a:rPr lang="en-US" altLang="ko-KR" sz="2000" dirty="0" smtClean="0"/>
              <a:t>       </a:t>
            </a:r>
            <a:r>
              <a:rPr lang="en-US" altLang="ko-KR" sz="2000" dirty="0" smtClean="0"/>
              <a:t> </a:t>
            </a:r>
            <a:r>
              <a:rPr lang="en-US" altLang="ko-KR" sz="2000" dirty="0" smtClean="0"/>
              <a:t>Brown, Rho and  </a:t>
            </a:r>
            <a:r>
              <a:rPr lang="en-US" altLang="ko-KR" sz="2000" dirty="0" err="1" smtClean="0"/>
              <a:t>Kubodera</a:t>
            </a:r>
            <a:r>
              <a:rPr lang="en-US" altLang="ko-KR" sz="2000" dirty="0" smtClean="0"/>
              <a:t>, …    </a:t>
            </a:r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972452" cy="725470"/>
          </a:xfrm>
        </p:spPr>
        <p:txBody>
          <a:bodyPr>
            <a:normAutofit/>
          </a:bodyPr>
          <a:lstStyle/>
          <a:p>
            <a:r>
              <a:rPr lang="en-US" altLang="ko-KR" sz="3200" dirty="0" smtClean="0"/>
              <a:t>Stars with </a:t>
            </a:r>
            <a:r>
              <a:rPr lang="en-US" altLang="ko-KR" sz="3200" dirty="0" err="1" smtClean="0"/>
              <a:t>kaon</a:t>
            </a:r>
            <a:r>
              <a:rPr lang="en-US" altLang="ko-KR" sz="3200" dirty="0" smtClean="0"/>
              <a:t> condensed matter</a:t>
            </a:r>
            <a:endParaRPr lang="ko-KR" altLang="en-US" sz="3200" dirty="0"/>
          </a:p>
        </p:txBody>
      </p:sp>
      <p:pic>
        <p:nvPicPr>
          <p:cNvPr id="41990" name="Picture 6" descr="C:\Documents and Settings\Hyun Kyu Lee\Local Settings\Temporary Internet Files\Content.IE5\ODAB89QB\CAA3KTQB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28794" y="3744956"/>
            <a:ext cx="4714908" cy="2935156"/>
          </a:xfrm>
          <a:prstGeom prst="rect">
            <a:avLst/>
          </a:prstGeom>
          <a:noFill/>
        </p:spPr>
      </p:pic>
      <p:pic>
        <p:nvPicPr>
          <p:cNvPr id="7170" name="Picture 2" descr="C:\Documents and Settings\Hyun Kyu Lee\Local Settings\Temporary Internet Files\Content.IE5\ODAB89QB\CA63ENI9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29190" y="1285860"/>
            <a:ext cx="3643338" cy="2409305"/>
          </a:xfrm>
          <a:prstGeom prst="rect">
            <a:avLst/>
          </a:prstGeom>
          <a:noFill/>
        </p:spPr>
      </p:pic>
      <p:pic>
        <p:nvPicPr>
          <p:cNvPr id="3" name="Picture 2" descr="C:\Documents and Settings\Hyun Kyu Lee\Local Settings\Temporary Internet Files\Content.IE5\G5EFO9IN\CA6G38DL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2910" y="1285860"/>
            <a:ext cx="3071834" cy="23277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19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19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5"/>
          <p:cNvGrpSpPr/>
          <p:nvPr/>
        </p:nvGrpSpPr>
        <p:grpSpPr>
          <a:xfrm>
            <a:off x="285720" y="642918"/>
            <a:ext cx="8572496" cy="4714884"/>
            <a:chOff x="0" y="571480"/>
            <a:chExt cx="8572496" cy="4714884"/>
          </a:xfrm>
        </p:grpSpPr>
        <p:pic>
          <p:nvPicPr>
            <p:cNvPr id="4" name="Picture 5" descr="mutoh00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4000496" y="928670"/>
              <a:ext cx="4572000" cy="42005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" name="Picture 6" descr="M-R-300-cut12-(2)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0" y="571480"/>
              <a:ext cx="4017332" cy="47148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7" name="제목 1"/>
          <p:cNvSpPr>
            <a:spLocks noGrp="1"/>
          </p:cNvSpPr>
          <p:nvPr>
            <p:ph type="title"/>
          </p:nvPr>
        </p:nvSpPr>
        <p:spPr>
          <a:xfrm>
            <a:off x="4643438" y="5715016"/>
            <a:ext cx="3429024" cy="428628"/>
          </a:xfrm>
        </p:spPr>
        <p:txBody>
          <a:bodyPr>
            <a:normAutofit/>
          </a:bodyPr>
          <a:lstStyle/>
          <a:p>
            <a:r>
              <a:rPr lang="en-US" altLang="ko-KR" sz="1800" dirty="0" smtClean="0"/>
              <a:t>Muto et al. </a:t>
            </a:r>
            <a:endParaRPr lang="ko-KR" altLang="en-US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>
              <a:buNone/>
            </a:pPr>
            <a:r>
              <a:rPr lang="en-US" altLang="ko-KR" dirty="0" smtClean="0"/>
              <a:t>  Strange quark star with </a:t>
            </a:r>
            <a:r>
              <a:rPr lang="en-US" altLang="ko-KR" dirty="0" err="1" smtClean="0"/>
              <a:t>kaon</a:t>
            </a:r>
            <a:r>
              <a:rPr lang="en-US" altLang="ko-KR" dirty="0" smtClean="0"/>
              <a:t>-condensed  surface (K. Kim, M. Rho and HKL in progress)</a:t>
            </a:r>
          </a:p>
          <a:p>
            <a:r>
              <a:rPr lang="en-US" altLang="ko-KR" dirty="0" smtClean="0"/>
              <a:t>For a </a:t>
            </a:r>
            <a:r>
              <a:rPr lang="en-US" altLang="ko-KR" dirty="0" err="1" smtClean="0"/>
              <a:t>hadron</a:t>
            </a:r>
            <a:r>
              <a:rPr lang="en-US" altLang="ko-KR" dirty="0" smtClean="0"/>
              <a:t> system, where </a:t>
            </a:r>
            <a:r>
              <a:rPr lang="en-US" altLang="ko-KR" dirty="0" err="1" smtClean="0"/>
              <a:t>kaon</a:t>
            </a:r>
            <a:r>
              <a:rPr lang="en-US" altLang="ko-KR" dirty="0" smtClean="0"/>
              <a:t> chemical potential  becomes much small about electron mass,  there is no leptons to balance the positive charge of protons but </a:t>
            </a:r>
            <a:r>
              <a:rPr lang="en-US" altLang="ko-KR" dirty="0" err="1" smtClean="0"/>
              <a:t>kaons</a:t>
            </a:r>
            <a:r>
              <a:rPr lang="en-US" altLang="ko-KR" dirty="0" smtClean="0"/>
              <a:t>.  </a:t>
            </a:r>
          </a:p>
          <a:p>
            <a:r>
              <a:rPr lang="en-US" altLang="ko-KR" dirty="0" smtClean="0"/>
              <a:t>This is equivalent to strange quark matter with high enough density where strange quark mass can be neglected. </a:t>
            </a:r>
          </a:p>
          <a:p>
            <a:r>
              <a:rPr lang="en-US" altLang="ko-KR" dirty="0" smtClean="0"/>
              <a:t>It can define the transition surface between </a:t>
            </a:r>
            <a:r>
              <a:rPr lang="en-US" altLang="ko-KR" dirty="0" err="1" smtClean="0"/>
              <a:t>hadronic</a:t>
            </a:r>
            <a:r>
              <a:rPr lang="en-US" altLang="ko-KR" dirty="0" smtClean="0"/>
              <a:t> phase with </a:t>
            </a:r>
            <a:r>
              <a:rPr lang="en-US" altLang="ko-KR" dirty="0" err="1" smtClean="0"/>
              <a:t>kaon</a:t>
            </a:r>
            <a:r>
              <a:rPr lang="en-US" altLang="ko-KR" dirty="0" smtClean="0"/>
              <a:t> condensation and strange quark matter       </a:t>
            </a:r>
            <a:endParaRPr lang="ko-KR" altLang="en-US" dirty="0"/>
          </a:p>
        </p:txBody>
      </p:sp>
      <p:sp>
        <p:nvSpPr>
          <p:cNvPr id="4" name="직사각형 3"/>
          <p:cNvSpPr/>
          <p:nvPr/>
        </p:nvSpPr>
        <p:spPr>
          <a:xfrm>
            <a:off x="214282" y="0"/>
            <a:ext cx="8643998" cy="114298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C:\Documents and Settings\Hyun Kyu Lee\Local Settings\Temporary Internet Files\Content.IE5\EHU5C90V\CAA741Y7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57554" y="1714488"/>
            <a:ext cx="2124075" cy="1419226"/>
          </a:xfrm>
          <a:prstGeom prst="rect">
            <a:avLst/>
          </a:prstGeom>
          <a:noFill/>
        </p:spPr>
      </p:pic>
      <p:cxnSp>
        <p:nvCxnSpPr>
          <p:cNvPr id="7" name="직선 연결선 6"/>
          <p:cNvCxnSpPr/>
          <p:nvPr/>
        </p:nvCxnSpPr>
        <p:spPr>
          <a:xfrm rot="5400000">
            <a:off x="3107521" y="2536025"/>
            <a:ext cx="2071702" cy="1588"/>
          </a:xfrm>
          <a:prstGeom prst="line">
            <a:avLst/>
          </a:prstGeom>
          <a:ln w="254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제목 1"/>
          <p:cNvSpPr>
            <a:spLocks noGrp="1"/>
          </p:cNvSpPr>
          <p:nvPr>
            <p:ph type="title"/>
          </p:nvPr>
        </p:nvSpPr>
        <p:spPr>
          <a:xfrm>
            <a:off x="4429124" y="428604"/>
            <a:ext cx="3714744" cy="1000108"/>
          </a:xfrm>
        </p:spPr>
        <p:txBody>
          <a:bodyPr>
            <a:normAutofit/>
          </a:bodyPr>
          <a:lstStyle/>
          <a:p>
            <a:r>
              <a:rPr lang="en-US" altLang="ko-KR" sz="3200" dirty="0" smtClean="0"/>
              <a:t>Quark Matter</a:t>
            </a:r>
            <a:endParaRPr lang="ko-KR" altLang="en-US" sz="3200" dirty="0"/>
          </a:p>
        </p:txBody>
      </p:sp>
      <p:sp>
        <p:nvSpPr>
          <p:cNvPr id="10" name="제목 1"/>
          <p:cNvSpPr txBox="1">
            <a:spLocks/>
          </p:cNvSpPr>
          <p:nvPr/>
        </p:nvSpPr>
        <p:spPr>
          <a:xfrm>
            <a:off x="152400" y="509566"/>
            <a:ext cx="3705220" cy="10001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Hadronic</a:t>
            </a:r>
            <a:r>
              <a:rPr kumimoji="0" lang="en-US" altLang="ko-KR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altLang="ko-KR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Matter</a:t>
            </a:r>
            <a:endParaRPr kumimoji="0" lang="ko-KR" alt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pSp>
        <p:nvGrpSpPr>
          <p:cNvPr id="2" name="그룹 17"/>
          <p:cNvGrpSpPr/>
          <p:nvPr/>
        </p:nvGrpSpPr>
        <p:grpSpPr>
          <a:xfrm>
            <a:off x="0" y="3644108"/>
            <a:ext cx="7215206" cy="2499512"/>
            <a:chOff x="0" y="3644108"/>
            <a:chExt cx="7215206" cy="2499512"/>
          </a:xfrm>
        </p:grpSpPr>
        <p:pic>
          <p:nvPicPr>
            <p:cNvPr id="2054" name="Picture 6" descr="C:\Documents and Settings\Hyun Kyu Lee\Local Settings\Temporary Internet Files\Content.IE5\PGJVIRF1\CAG5CRKN.gif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714612" y="3714752"/>
              <a:ext cx="3152775" cy="1076326"/>
            </a:xfrm>
            <a:prstGeom prst="rect">
              <a:avLst/>
            </a:prstGeom>
            <a:noFill/>
          </p:spPr>
        </p:pic>
        <p:sp>
          <p:nvSpPr>
            <p:cNvPr id="11" name="제목 1"/>
            <p:cNvSpPr txBox="1">
              <a:spLocks/>
            </p:cNvSpPr>
            <p:nvPr/>
          </p:nvSpPr>
          <p:spPr>
            <a:xfrm>
              <a:off x="0" y="5143512"/>
              <a:ext cx="4143372" cy="1000108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ko-KR" sz="3200" dirty="0" err="1" smtClean="0">
                  <a:solidFill>
                    <a:srgbClr val="0070C0"/>
                  </a:solidFill>
                  <a:latin typeface="+mj-lt"/>
                  <a:ea typeface="+mj-ea"/>
                  <a:cs typeface="+mj-cs"/>
                </a:rPr>
                <a:t>Kaon</a:t>
              </a:r>
              <a:r>
                <a:rPr lang="en-US" altLang="ko-KR" sz="3200" dirty="0" smtClean="0">
                  <a:solidFill>
                    <a:srgbClr val="0070C0"/>
                  </a:solidFill>
                  <a:latin typeface="+mj-lt"/>
                  <a:ea typeface="+mj-ea"/>
                  <a:cs typeface="+mj-cs"/>
                </a:rPr>
                <a:t> condensation</a:t>
              </a:r>
              <a:endParaRPr kumimoji="0" lang="ko-KR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j-lt"/>
                <a:ea typeface="+mj-ea"/>
                <a:cs typeface="+mj-cs"/>
              </a:endParaRPr>
            </a:p>
          </p:txBody>
        </p:sp>
        <p:sp>
          <p:nvSpPr>
            <p:cNvPr id="12" name="제목 1"/>
            <p:cNvSpPr txBox="1">
              <a:spLocks/>
            </p:cNvSpPr>
            <p:nvPr/>
          </p:nvSpPr>
          <p:spPr>
            <a:xfrm>
              <a:off x="4357686" y="5072074"/>
              <a:ext cx="2857520" cy="1000108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ko-KR" sz="3200" dirty="0" smtClean="0">
                  <a:solidFill>
                    <a:srgbClr val="FF0000"/>
                  </a:solidFill>
                  <a:latin typeface="+mj-lt"/>
                  <a:ea typeface="+mj-ea"/>
                  <a:cs typeface="+mj-cs"/>
                </a:rPr>
                <a:t>SQM</a:t>
              </a:r>
              <a:endParaRPr kumimoji="0" lang="ko-KR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endParaRPr>
            </a:p>
          </p:txBody>
        </p:sp>
        <p:cxnSp>
          <p:nvCxnSpPr>
            <p:cNvPr id="17" name="직선 연결선 16"/>
            <p:cNvCxnSpPr/>
            <p:nvPr/>
          </p:nvCxnSpPr>
          <p:spPr>
            <a:xfrm rot="5400000">
              <a:off x="2928926" y="4857760"/>
              <a:ext cx="2428892" cy="1588"/>
            </a:xfrm>
            <a:prstGeom prst="line">
              <a:avLst/>
            </a:prstGeom>
            <a:ln w="3175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158" y="428604"/>
            <a:ext cx="8229600" cy="5643602"/>
          </a:xfrm>
        </p:spPr>
        <p:txBody>
          <a:bodyPr/>
          <a:lstStyle/>
          <a:p>
            <a:r>
              <a:rPr lang="en-US" altLang="ko-KR" dirty="0" smtClean="0"/>
              <a:t>SQ star with self bound </a:t>
            </a:r>
            <a:r>
              <a:rPr lang="en-US" altLang="ko-KR" dirty="0" err="1" smtClean="0"/>
              <a:t>kaon</a:t>
            </a:r>
            <a:r>
              <a:rPr lang="en-US" altLang="ko-KR" dirty="0" smtClean="0"/>
              <a:t> surface</a:t>
            </a:r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pPr>
              <a:buNone/>
            </a:pPr>
            <a:r>
              <a:rPr lang="en-US" altLang="ko-KR" dirty="0" smtClean="0"/>
              <a:t>                         </a:t>
            </a:r>
            <a:r>
              <a:rPr lang="en-US" altLang="ko-KR" sz="1800" dirty="0" err="1" smtClean="0"/>
              <a:t>K.Kim</a:t>
            </a:r>
            <a:r>
              <a:rPr lang="en-US" altLang="ko-KR" sz="1800" dirty="0" smtClean="0"/>
              <a:t>, HKL, </a:t>
            </a:r>
            <a:r>
              <a:rPr lang="en-US" altLang="ko-KR" sz="1800" dirty="0" err="1" smtClean="0"/>
              <a:t>M.Rho</a:t>
            </a:r>
            <a:r>
              <a:rPr lang="en-US" altLang="ko-KR" sz="1800" dirty="0" smtClean="0"/>
              <a:t>, preliminary </a:t>
            </a:r>
            <a:endParaRPr lang="ko-KR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14480" y="1285860"/>
            <a:ext cx="4706393" cy="3786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/>
          <p:cNvGrpSpPr/>
          <p:nvPr/>
        </p:nvGrpSpPr>
        <p:grpSpPr>
          <a:xfrm>
            <a:off x="428596" y="1314432"/>
            <a:ext cx="8501090" cy="5543568"/>
            <a:chOff x="0" y="457200"/>
            <a:chExt cx="9372600" cy="6324600"/>
          </a:xfrm>
        </p:grpSpPr>
        <p:pic>
          <p:nvPicPr>
            <p:cNvPr id="23555" name="Picture 2" descr="F:\Research\Gao\GSI\Xiao\Rvised manuscript\Resubmitted\Accepted\Figure2.eps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0" y="2590800"/>
              <a:ext cx="5715000" cy="3962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3556" name="TextBox 6"/>
            <p:cNvSpPr txBox="1">
              <a:spLocks noChangeArrowheads="1"/>
            </p:cNvSpPr>
            <p:nvPr/>
          </p:nvSpPr>
          <p:spPr bwMode="auto">
            <a:xfrm>
              <a:off x="2057400" y="5486400"/>
              <a:ext cx="1325563" cy="369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altLang="zh-CN">
                  <a:cs typeface="华文楷体"/>
                </a:rPr>
                <a:t>400 MeV/A</a:t>
              </a:r>
              <a:endParaRPr lang="zh-CN" altLang="en-US">
                <a:cs typeface="华文楷体"/>
              </a:endParaRPr>
            </a:p>
          </p:txBody>
        </p:sp>
        <p:pic>
          <p:nvPicPr>
            <p:cNvPr id="54277" name="Picture 2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334000" y="533400"/>
              <a:ext cx="3581400" cy="2514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510" name="Picture 2" descr="F:\Research\Gao\GSI\Xiao\Rvised manuscript\Resubmitted\Accepted\Figure4.eps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257800" y="2514600"/>
              <a:ext cx="4114800" cy="426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4279" name="Rectangle 9"/>
            <p:cNvSpPr>
              <a:spLocks noChangeArrowheads="1"/>
            </p:cNvSpPr>
            <p:nvPr/>
          </p:nvSpPr>
          <p:spPr bwMode="auto">
            <a:xfrm>
              <a:off x="0" y="457200"/>
              <a:ext cx="5257800" cy="9239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/>
              <a:r>
                <a:rPr lang="en-US" altLang="zh-CN" b="1" dirty="0">
                  <a:solidFill>
                    <a:srgbClr val="0000FF"/>
                  </a:solidFill>
                  <a:ea typeface="SimSun" pitchFamily="2" charset="-122"/>
                  <a:cs typeface="华文楷体"/>
                </a:rPr>
                <a:t>Transport model analysis using IBUU04</a:t>
              </a:r>
            </a:p>
            <a:p>
              <a:pPr eaLnBrk="0" hangingPunct="0"/>
              <a:r>
                <a:rPr lang="en-US" altLang="zh-CN" b="1" dirty="0">
                  <a:solidFill>
                    <a:srgbClr val="0000FF"/>
                  </a:solidFill>
                  <a:ea typeface="SimSun" pitchFamily="2" charset="-122"/>
                  <a:cs typeface="华文楷体"/>
                </a:rPr>
                <a:t>Z. Xiao, B.A. Li, L.W. Chen, G.C. Yong </a:t>
              </a:r>
            </a:p>
            <a:p>
              <a:pPr eaLnBrk="0" hangingPunct="0"/>
              <a:r>
                <a:rPr lang="en-US" altLang="zh-CN" b="1" dirty="0">
                  <a:solidFill>
                    <a:srgbClr val="0000FF"/>
                  </a:solidFill>
                  <a:ea typeface="SimSun" pitchFamily="2" charset="-122"/>
                  <a:cs typeface="华文楷体"/>
                </a:rPr>
                <a:t>and M. Zhang, PRL 102, 062502 (2009)</a:t>
              </a:r>
              <a:endParaRPr lang="zh-CN" altLang="en-US" b="1" dirty="0">
                <a:solidFill>
                  <a:srgbClr val="0000FF"/>
                </a:solidFill>
                <a:ea typeface="SimSun" pitchFamily="2" charset="-122"/>
                <a:cs typeface="华文楷体"/>
              </a:endParaRPr>
            </a:p>
          </p:txBody>
        </p:sp>
        <p:sp>
          <p:nvSpPr>
            <p:cNvPr id="21512" name="TextBox 10"/>
            <p:cNvSpPr txBox="1">
              <a:spLocks noChangeArrowheads="1"/>
            </p:cNvSpPr>
            <p:nvPr/>
          </p:nvSpPr>
          <p:spPr bwMode="auto">
            <a:xfrm>
              <a:off x="6019800" y="3276600"/>
              <a:ext cx="990600" cy="369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/>
              <a:r>
                <a:rPr lang="en-US" altLang="ko-KR">
                  <a:ea typeface="Gulim" pitchFamily="34" charset="-127"/>
                </a:rPr>
                <a:t>Au+Au</a:t>
              </a:r>
            </a:p>
          </p:txBody>
        </p:sp>
      </p:grpSp>
      <p:sp>
        <p:nvSpPr>
          <p:cNvPr id="9" name="내용 개체 틀 2"/>
          <p:cNvSpPr>
            <a:spLocks noGrp="1"/>
          </p:cNvSpPr>
          <p:nvPr>
            <p:ph idx="1"/>
          </p:nvPr>
        </p:nvSpPr>
        <p:spPr>
          <a:xfrm>
            <a:off x="357158" y="428604"/>
            <a:ext cx="8229600" cy="5643602"/>
          </a:xfrm>
        </p:spPr>
        <p:txBody>
          <a:bodyPr/>
          <a:lstStyle/>
          <a:p>
            <a:r>
              <a:rPr lang="en-US" altLang="ko-KR" dirty="0" err="1" smtClean="0">
                <a:solidFill>
                  <a:srgbClr val="FF0000"/>
                </a:solidFill>
              </a:rPr>
              <a:t>Supersoft</a:t>
            </a:r>
            <a:r>
              <a:rPr lang="en-US" altLang="ko-KR" dirty="0" smtClean="0"/>
              <a:t> symmetric energy</a:t>
            </a:r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pPr>
              <a:buNone/>
            </a:pPr>
            <a:r>
              <a:rPr lang="en-US" altLang="ko-KR" dirty="0" smtClean="0"/>
              <a:t>              </a:t>
            </a:r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472" y="214290"/>
            <a:ext cx="7467600" cy="1143000"/>
          </a:xfrm>
        </p:spPr>
        <p:txBody>
          <a:bodyPr>
            <a:normAutofit/>
          </a:bodyPr>
          <a:lstStyle/>
          <a:p>
            <a:r>
              <a:rPr lang="en-US" altLang="ko-KR" sz="3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cs typeface="Arial" pitchFamily="34" charset="0"/>
              </a:rPr>
              <a:t>  “</a:t>
            </a:r>
            <a:r>
              <a:rPr lang="en-US" altLang="ko-KR" sz="32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cs typeface="Arial" pitchFamily="34" charset="0"/>
              </a:rPr>
              <a:t>Supersoft”is</a:t>
            </a:r>
            <a:r>
              <a:rPr lang="en-US" altLang="ko-KR" sz="3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cs typeface="Arial" pitchFamily="34" charset="0"/>
              </a:rPr>
              <a:t> a disaster?</a:t>
            </a:r>
            <a:endParaRPr lang="ko-KR" altLang="en-US" sz="32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14414" y="2071678"/>
            <a:ext cx="74148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Blip>
                <a:blip r:embed="rId2"/>
              </a:buBlip>
            </a:pPr>
            <a:r>
              <a:rPr lang="en-US" altLang="ko-KR" sz="2400" dirty="0" smtClean="0">
                <a:latin typeface="Arial" pitchFamily="34" charset="0"/>
                <a:cs typeface="Arial" pitchFamily="34" charset="0"/>
              </a:rPr>
              <a:t>There could be NO stable neutron stars </a:t>
            </a:r>
            <a:r>
              <a:rPr lang="en-US" altLang="ko-KR" sz="2400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unless</a:t>
            </a:r>
            <a:r>
              <a:rPr lang="en-US" altLang="ko-KR" sz="2400" dirty="0" smtClean="0">
                <a:latin typeface="Arial" pitchFamily="34" charset="0"/>
                <a:cs typeface="Arial" pitchFamily="34" charset="0"/>
              </a:rPr>
              <a:t> …!! </a:t>
            </a:r>
            <a:endParaRPr lang="en-US" altLang="ko-KR" sz="24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14414" y="2500306"/>
            <a:ext cx="625844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dirty="0" smtClean="0">
                <a:latin typeface="Arial" pitchFamily="34" charset="0"/>
                <a:cs typeface="Arial" pitchFamily="34" charset="0"/>
              </a:rPr>
              <a:t>   But Nature is full of neutron stars including </a:t>
            </a:r>
          </a:p>
          <a:p>
            <a:r>
              <a:rPr lang="en-US" altLang="ko-KR" sz="2400" dirty="0" smtClean="0">
                <a:latin typeface="Arial" pitchFamily="34" charset="0"/>
                <a:cs typeface="Arial" pitchFamily="34" charset="0"/>
              </a:rPr>
              <a:t>   the </a:t>
            </a:r>
            <a:r>
              <a:rPr lang="en-US" altLang="ko-KR" sz="2400" dirty="0" err="1" smtClean="0">
                <a:latin typeface="Arial" pitchFamily="34" charset="0"/>
                <a:cs typeface="Arial" pitchFamily="34" charset="0"/>
              </a:rPr>
              <a:t>Hulse</a:t>
            </a:r>
            <a:r>
              <a:rPr lang="en-US" altLang="ko-KR" sz="2400" dirty="0" smtClean="0">
                <a:latin typeface="Arial" pitchFamily="34" charset="0"/>
                <a:cs typeface="Arial" pitchFamily="34" charset="0"/>
              </a:rPr>
              <a:t>-Taylor binary pulsar. </a:t>
            </a:r>
            <a:endParaRPr lang="ko-KR" alt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14414" y="3357562"/>
            <a:ext cx="762381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Blip>
                <a:blip r:embed="rId3"/>
              </a:buBlip>
            </a:pPr>
            <a:r>
              <a:rPr lang="en-US" altLang="ko-KR" sz="2400" dirty="0" smtClean="0">
                <a:latin typeface="Arial" pitchFamily="34" charset="0"/>
                <a:cs typeface="Arial" pitchFamily="34" charset="0"/>
              </a:rPr>
              <a:t> Drastic </a:t>
            </a:r>
            <a:r>
              <a:rPr lang="en-US" altLang="ko-KR" sz="2400" dirty="0" err="1" smtClean="0">
                <a:latin typeface="Arial" pitchFamily="34" charset="0"/>
                <a:cs typeface="Arial" pitchFamily="34" charset="0"/>
              </a:rPr>
              <a:t>wayout</a:t>
            </a:r>
            <a:r>
              <a:rPr lang="en-US" altLang="ko-KR" sz="2400" dirty="0" smtClean="0">
                <a:latin typeface="Arial" pitchFamily="34" charset="0"/>
                <a:cs typeface="Arial" pitchFamily="34" charset="0"/>
              </a:rPr>
              <a:t> by </a:t>
            </a:r>
            <a:r>
              <a:rPr lang="en-US" altLang="ko-KR" sz="20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D.H. </a:t>
            </a:r>
            <a:r>
              <a:rPr lang="en-US" altLang="ko-KR" sz="2000" dirty="0" err="1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Wen</a:t>
            </a:r>
            <a:r>
              <a:rPr lang="en-US" altLang="ko-KR" sz="20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2000" i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et al, </a:t>
            </a:r>
            <a:r>
              <a:rPr lang="en-US" altLang="ko-KR" sz="20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PRL </a:t>
            </a:r>
            <a:r>
              <a:rPr lang="en-US" altLang="ko-KR" sz="20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103, </a:t>
            </a:r>
            <a:r>
              <a:rPr lang="en-US" altLang="ko-KR" sz="20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211102  (09)</a:t>
            </a:r>
            <a:r>
              <a:rPr lang="en-US" altLang="ko-KR" sz="2000" dirty="0" smtClean="0">
                <a:latin typeface="Arial" pitchFamily="34" charset="0"/>
                <a:cs typeface="Arial" pitchFamily="34" charset="0"/>
              </a:rPr>
              <a:t>:</a:t>
            </a:r>
            <a:endParaRPr lang="ko-KR" altLang="en-US" sz="20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altLang="ko-KR" sz="2400" dirty="0" smtClean="0">
                <a:latin typeface="Arial" pitchFamily="34" charset="0"/>
                <a:cs typeface="Arial" pitchFamily="34" charset="0"/>
              </a:rPr>
              <a:t>    </a:t>
            </a:r>
            <a:r>
              <a:rPr lang="en-US" altLang="ko-KR" sz="2400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Modify</a:t>
            </a:r>
            <a:r>
              <a:rPr lang="en-US" altLang="ko-KR" sz="2400" dirty="0" smtClean="0">
                <a:latin typeface="Arial" pitchFamily="34" charset="0"/>
                <a:cs typeface="Arial" pitchFamily="34" charset="0"/>
              </a:rPr>
              <a:t> Newtonian gravity, which could be </a:t>
            </a:r>
            <a:r>
              <a:rPr lang="en-US" altLang="ko-KR" sz="2400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emergent</a:t>
            </a:r>
            <a:r>
              <a:rPr lang="en-US" altLang="ko-KR" sz="24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en-US" altLang="ko-KR" sz="24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   </a:t>
            </a:r>
            <a:r>
              <a:rPr lang="en-US" altLang="ko-KR" sz="20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(e.g., </a:t>
            </a:r>
            <a:r>
              <a:rPr lang="en-US" altLang="ko-KR" sz="2000" i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a la </a:t>
            </a:r>
            <a:r>
              <a:rPr lang="en-US" altLang="ko-KR" sz="20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E. </a:t>
            </a:r>
            <a:r>
              <a:rPr lang="en-US" altLang="ko-KR" sz="2000" dirty="0" err="1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Verlinde</a:t>
            </a:r>
            <a:r>
              <a:rPr lang="en-US" altLang="ko-KR" sz="20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, arXiv:1001.0785).</a:t>
            </a:r>
            <a:endParaRPr lang="ko-KR" alt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928794" y="4929198"/>
            <a:ext cx="532068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But </a:t>
            </a:r>
            <a:r>
              <a:rPr lang="en-US" altLang="ko-KR" sz="24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kaons</a:t>
            </a:r>
            <a:r>
              <a:rPr lang="en-US" altLang="ko-KR" sz="24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will not condense, and</a:t>
            </a:r>
          </a:p>
          <a:p>
            <a:r>
              <a:rPr lang="en-US" altLang="ko-KR" sz="24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make Bethe and Brown very unhappy</a:t>
            </a:r>
            <a:endParaRPr lang="ko-KR" altLang="en-US" sz="240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928794" y="1500174"/>
            <a:ext cx="49103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dirty="0" smtClean="0">
                <a:latin typeface="Arial" pitchFamily="34" charset="0"/>
                <a:cs typeface="Arial" pitchFamily="34" charset="0"/>
              </a:rPr>
              <a:t>If Nature chose the “</a:t>
            </a:r>
            <a:r>
              <a:rPr lang="en-US" altLang="ko-KR" sz="2400" dirty="0" err="1" smtClean="0">
                <a:latin typeface="Arial" pitchFamily="34" charset="0"/>
                <a:cs typeface="Arial" pitchFamily="34" charset="0"/>
              </a:rPr>
              <a:t>supersoft</a:t>
            </a:r>
            <a:r>
              <a:rPr lang="en-US" altLang="ko-KR" sz="2400" dirty="0" smtClean="0">
                <a:latin typeface="Arial" pitchFamily="34" charset="0"/>
                <a:cs typeface="Arial" pitchFamily="34" charset="0"/>
              </a:rPr>
              <a:t>” E</a:t>
            </a:r>
            <a:r>
              <a:rPr lang="en-US" altLang="ko-KR" sz="2400" baseline="-25000" dirty="0" smtClean="0">
                <a:latin typeface="Arial" pitchFamily="34" charset="0"/>
                <a:cs typeface="Arial" pitchFamily="34" charset="0"/>
              </a:rPr>
              <a:t>SS</a:t>
            </a:r>
            <a:endParaRPr lang="ko-KR" altLang="en-US"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71612"/>
            <a:ext cx="4286247" cy="35225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571604" y="357166"/>
            <a:ext cx="47163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½-skyrmion vs. scaling</a:t>
            </a:r>
            <a:endParaRPr lang="ko-KR" altLang="en-US" sz="32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42910" y="2214554"/>
            <a:ext cx="17347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Half-</a:t>
            </a:r>
            <a:r>
              <a:rPr lang="en-US" altLang="ko-KR" dirty="0" err="1" smtClean="0"/>
              <a:t>skyrmion</a:t>
            </a:r>
            <a:endParaRPr lang="ko-KR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43372" y="1500174"/>
            <a:ext cx="4286280" cy="36001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5143504" y="2500306"/>
            <a:ext cx="21114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Scaling prediction</a:t>
            </a:r>
            <a:endParaRPr lang="ko-KR" altLang="en-US" dirty="0"/>
          </a:p>
        </p:txBody>
      </p:sp>
      <p:sp>
        <p:nvSpPr>
          <p:cNvPr id="9" name="Rectangle 8"/>
          <p:cNvSpPr/>
          <p:nvPr/>
        </p:nvSpPr>
        <p:spPr>
          <a:xfrm>
            <a:off x="4786314" y="3714752"/>
            <a:ext cx="1143008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1928794" y="5357826"/>
            <a:ext cx="544251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dirty="0" smtClean="0">
                <a:latin typeface="Arial" pitchFamily="34" charset="0"/>
                <a:cs typeface="Arial" pitchFamily="34" charset="0"/>
              </a:rPr>
              <a:t>This prediction could be checked or falsified at</a:t>
            </a:r>
          </a:p>
          <a:p>
            <a:r>
              <a:rPr lang="en-US" altLang="ko-KR" sz="2000" dirty="0" smtClean="0">
                <a:latin typeface="Arial" pitchFamily="34" charset="0"/>
                <a:cs typeface="Arial" pitchFamily="34" charset="0"/>
              </a:rPr>
              <a:t>FAIR or even RIB (e.g., </a:t>
            </a:r>
            <a:r>
              <a:rPr lang="en-US" altLang="ko-KR" sz="2000" dirty="0" err="1" smtClean="0">
                <a:latin typeface="Arial" pitchFamily="34" charset="0"/>
                <a:cs typeface="Arial" pitchFamily="34" charset="0"/>
              </a:rPr>
              <a:t>KoRIA</a:t>
            </a:r>
            <a:r>
              <a:rPr lang="en-US" altLang="ko-KR" sz="2000" dirty="0" smtClean="0">
                <a:latin typeface="Arial" pitchFamily="34" charset="0"/>
                <a:cs typeface="Arial" pitchFamily="34" charset="0"/>
              </a:rPr>
              <a:t>) machines </a:t>
            </a:r>
            <a:endParaRPr lang="ko-KR" alt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786182" y="1142984"/>
            <a:ext cx="19591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b="1" dirty="0" smtClean="0">
                <a:solidFill>
                  <a:srgbClr val="FF0000"/>
                </a:solidFill>
              </a:rPr>
              <a:t>They agree</a:t>
            </a:r>
            <a:endParaRPr lang="ko-KR" altLang="en-US" sz="2400" b="1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857620" y="6072206"/>
            <a:ext cx="47370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HKL, B.Y. Park, </a:t>
            </a:r>
            <a:r>
              <a:rPr lang="en-US" altLang="ko-KR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M.Rho</a:t>
            </a:r>
            <a:r>
              <a:rPr lang="en-US" altLang="ko-KR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, arXiv:1005.0255</a:t>
            </a:r>
            <a:endParaRPr lang="ko-KR" alt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143000"/>
          </a:xfrm>
        </p:spPr>
        <p:txBody>
          <a:bodyPr/>
          <a:lstStyle/>
          <a:p>
            <a:r>
              <a:rPr lang="en-US" altLang="ko-KR" dirty="0" smtClean="0"/>
              <a:t>Summary</a:t>
            </a:r>
            <a:endParaRPr lang="ko-KR" altLang="en-US" dirty="0"/>
          </a:p>
        </p:txBody>
      </p:sp>
      <p:sp>
        <p:nvSpPr>
          <p:cNvPr id="11" name="내용 개체 틀 2"/>
          <p:cNvSpPr txBox="1">
            <a:spLocks/>
          </p:cNvSpPr>
          <p:nvPr/>
        </p:nvSpPr>
        <p:spPr>
          <a:xfrm>
            <a:off x="457200" y="428605"/>
            <a:ext cx="8686800" cy="69294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ko-KR" sz="3200" dirty="0" smtClean="0"/>
              <a:t> </a:t>
            </a:r>
            <a:endParaRPr kumimoji="0" lang="en-US" altLang="ko-KR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kumimoji="0" lang="en-US" altLang="ko-KR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Higher</a:t>
            </a:r>
            <a:r>
              <a:rPr kumimoji="0" lang="en-US" altLang="ko-KR" sz="3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density, </a:t>
            </a:r>
            <a:r>
              <a:rPr lang="en-US" altLang="ko-KR" sz="3200" dirty="0" smtClean="0"/>
              <a:t>n &gt; n</a:t>
            </a:r>
            <a:r>
              <a:rPr lang="en-US" altLang="ko-KR" sz="3200" baseline="-25000" dirty="0" smtClean="0"/>
              <a:t>0</a:t>
            </a:r>
            <a:r>
              <a:rPr kumimoji="0" lang="en-US" altLang="ko-KR" sz="3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lang="en-US" altLang="ko-KR" sz="3200" dirty="0" smtClean="0"/>
              <a:t>at the core of compact star</a:t>
            </a:r>
            <a:r>
              <a:rPr kumimoji="0" lang="en-US" altLang="ko-KR" sz="3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endParaRPr kumimoji="0" lang="en-US" altLang="ko-KR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altLang="ko-KR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Symmetry energy </a:t>
            </a:r>
            <a:r>
              <a:rPr kumimoji="0" lang="en-US" altLang="ko-KR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(n-p asymmetry) opens new degrees of freedom into n-p system in weak equilibrium </a:t>
            </a:r>
            <a:r>
              <a:rPr kumimoji="0" lang="en-US" altLang="ko-KR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 pitchFamily="2" charset="2"/>
              </a:rPr>
              <a:t> New</a:t>
            </a:r>
            <a:r>
              <a:rPr kumimoji="0" lang="ko-KR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 pitchFamily="2" charset="2"/>
              </a:rPr>
              <a:t> </a:t>
            </a:r>
            <a:r>
              <a:rPr lang="en-US" altLang="ko-KR" sz="3200" dirty="0" smtClean="0">
                <a:solidFill>
                  <a:srgbClr val="0070C0"/>
                </a:solidFill>
                <a:sym typeface="Wingdings" pitchFamily="2" charset="2"/>
              </a:rPr>
              <a:t>S</a:t>
            </a:r>
            <a:r>
              <a:rPr kumimoji="0" lang="en-US" altLang="ko-KR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 pitchFamily="2" charset="2"/>
              </a:rPr>
              <a:t>tructure</a:t>
            </a:r>
            <a:endParaRPr kumimoji="0" lang="en-US" altLang="ko-KR" sz="3200" b="0" i="0" u="none" strike="noStrike" kern="1200" cap="none" spc="0" normalizeH="0" baseline="-2500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altLang="ko-KR" sz="3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Emergence of </a:t>
            </a:r>
            <a:r>
              <a:rPr kumimoji="0" lang="en-US" altLang="ko-KR" sz="3200" b="0" i="0" u="none" strike="noStrike" kern="1200" cap="none" spc="0" normalizeH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strangeness</a:t>
            </a:r>
            <a:r>
              <a:rPr kumimoji="0" lang="en-US" altLang="ko-KR" sz="3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at the core</a:t>
            </a:r>
          </a:p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altLang="ko-KR" sz="32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kaon</a:t>
            </a:r>
            <a:r>
              <a:rPr kumimoji="0" lang="en-US" altLang="ko-KR" sz="3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condensation, </a:t>
            </a:r>
            <a:r>
              <a:rPr kumimoji="0" lang="en-US" altLang="ko-KR" sz="32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hyperon</a:t>
            </a:r>
            <a:r>
              <a:rPr kumimoji="0" lang="en-US" altLang="ko-KR" sz="3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lang="en-US" altLang="ko-KR" sz="3200" dirty="0" smtClean="0"/>
              <a:t>degrees of freedom </a:t>
            </a:r>
            <a:endParaRPr kumimoji="0" lang="en-US" altLang="ko-KR" sz="3200" b="0" i="0" u="none" strike="noStrike" kern="120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indent="-342900">
              <a:spcBef>
                <a:spcPct val="20000"/>
              </a:spcBef>
              <a:defRPr/>
            </a:pPr>
            <a:r>
              <a:rPr kumimoji="0" lang="en-US" altLang="ko-KR" sz="3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</a:t>
            </a:r>
            <a:r>
              <a:rPr kumimoji="0" lang="en-US" altLang="ko-KR" sz="3200" b="0" i="0" u="none" strike="noStrike" kern="1200" cap="none" spc="0" normalizeH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Mass, radius and compositions,....</a:t>
            </a:r>
          </a:p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ko-KR" sz="3200" dirty="0" smtClean="0">
                <a:solidFill>
                  <a:srgbClr val="0070C0"/>
                </a:solidFill>
              </a:rPr>
              <a:t>  Cooling, GW, GRB, …..</a:t>
            </a:r>
            <a:endParaRPr kumimoji="0" lang="en-US" altLang="ko-KR" sz="3200" b="0" i="0" u="none" strike="noStrike" kern="1200" cap="none" spc="0" normalizeH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787</TotalTime>
  <Words>813</Words>
  <Application>Microsoft Office PowerPoint</Application>
  <PresentationFormat>화면 슬라이드 쇼(4:3)</PresentationFormat>
  <Paragraphs>164</Paragraphs>
  <Slides>29</Slides>
  <Notes>2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29</vt:i4>
      </vt:variant>
    </vt:vector>
  </HeadingPairs>
  <TitlesOfParts>
    <vt:vector size="30" baseType="lpstr">
      <vt:lpstr>Office 테마</vt:lpstr>
      <vt:lpstr>Structure of  Compact Stars with Dense Hadronic Matter  at the Core</vt:lpstr>
      <vt:lpstr>I. Compact Stars</vt:lpstr>
      <vt:lpstr>슬라이드 3</vt:lpstr>
      <vt:lpstr>슬라이드 4</vt:lpstr>
      <vt:lpstr>슬라이드 5</vt:lpstr>
      <vt:lpstr>II. Hadronic Interactions</vt:lpstr>
      <vt:lpstr>슬라이드 7</vt:lpstr>
      <vt:lpstr>슬라이드 8</vt:lpstr>
      <vt:lpstr>III. Nuclear  Symmetry Energy </vt:lpstr>
      <vt:lpstr>슬라이드 10</vt:lpstr>
      <vt:lpstr>슬라이드 11</vt:lpstr>
      <vt:lpstr>슬라이드 12</vt:lpstr>
      <vt:lpstr>슬라이드 13</vt:lpstr>
      <vt:lpstr>슬라이드 14</vt:lpstr>
      <vt:lpstr>IV. Nuclear symmetry energy in compact stars</vt:lpstr>
      <vt:lpstr>Symmetry energy and  weak equilibrium in compact star </vt:lpstr>
      <vt:lpstr>슬라이드 17</vt:lpstr>
      <vt:lpstr>슬라이드 18</vt:lpstr>
      <vt:lpstr>슬라이드 19</vt:lpstr>
      <vt:lpstr>V. Possible structure with Strangeness</vt:lpstr>
      <vt:lpstr>Stars with kaon condensed matter</vt:lpstr>
      <vt:lpstr>Muto et al. </vt:lpstr>
      <vt:lpstr>슬라이드 23</vt:lpstr>
      <vt:lpstr>Quark Matter</vt:lpstr>
      <vt:lpstr>슬라이드 25</vt:lpstr>
      <vt:lpstr>슬라이드 26</vt:lpstr>
      <vt:lpstr>  “Supersoft”is a disaster?</vt:lpstr>
      <vt:lpstr>슬라이드 28</vt:lpstr>
      <vt:lpstr>Summary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Hyun Kyu Lee</dc:creator>
  <cp:lastModifiedBy>Hyun Kyu Lee</cp:lastModifiedBy>
  <cp:revision>154</cp:revision>
  <dcterms:created xsi:type="dcterms:W3CDTF">2010-05-25T20:45:27Z</dcterms:created>
  <dcterms:modified xsi:type="dcterms:W3CDTF">2010-07-12T08:15:37Z</dcterms:modified>
</cp:coreProperties>
</file>