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72" r:id="rId3"/>
    <p:sldId id="273" r:id="rId4"/>
    <p:sldId id="274" r:id="rId5"/>
    <p:sldId id="286" r:id="rId6"/>
    <p:sldId id="276" r:id="rId7"/>
    <p:sldId id="279" r:id="rId8"/>
    <p:sldId id="280" r:id="rId9"/>
    <p:sldId id="287" r:id="rId10"/>
    <p:sldId id="256" r:id="rId11"/>
    <p:sldId id="258" r:id="rId12"/>
    <p:sldId id="260" r:id="rId13"/>
    <p:sldId id="281" r:id="rId14"/>
    <p:sldId id="282" r:id="rId15"/>
    <p:sldId id="268" r:id="rId16"/>
    <p:sldId id="283" r:id="rId17"/>
    <p:sldId id="284" r:id="rId18"/>
    <p:sldId id="285" r:id="rId19"/>
    <p:sldId id="307" r:id="rId20"/>
    <p:sldId id="308" r:id="rId21"/>
    <p:sldId id="309" r:id="rId22"/>
    <p:sldId id="290" r:id="rId23"/>
    <p:sldId id="297" r:id="rId24"/>
    <p:sldId id="291" r:id="rId25"/>
    <p:sldId id="292" r:id="rId26"/>
    <p:sldId id="293" r:id="rId27"/>
    <p:sldId id="294" r:id="rId28"/>
    <p:sldId id="298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>
      <p:cViewPr varScale="1">
        <p:scale>
          <a:sx n="69" d="100"/>
          <a:sy n="69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47804-3539-42BA-B1D7-B54474200AE6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855F0-322C-41E7-8A02-2878DCE831F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743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5174B4-0AEE-4287-BFD1-776389B7D698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it-IT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1664B4-F3B1-42A1-B686-CAF11DC45AF7}" type="slidenum">
              <a:rPr lang="it-IT"/>
              <a:pPr/>
              <a:t>3</a:t>
            </a:fld>
            <a:endParaRPr lang="it-IT"/>
          </a:p>
        </p:txBody>
      </p:sp>
      <p:sp>
        <p:nvSpPr>
          <p:cNvPr id="44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513262" cy="3384550"/>
          </a:xfrm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371975"/>
            <a:ext cx="5037138" cy="40894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4C5419-A04C-498D-8690-A8CB4A30FD2A}" type="slidenum">
              <a:rPr lang="it-IT"/>
              <a:pPr/>
              <a:t>4</a:t>
            </a:fld>
            <a:endParaRPr lang="it-IT"/>
          </a:p>
        </p:txBody>
      </p:sp>
      <p:sp>
        <p:nvSpPr>
          <p:cNvPr id="55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513262" cy="3384550"/>
          </a:xfrm>
          <a:ln/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371975"/>
            <a:ext cx="5037138" cy="40894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9B703F-71F8-49A9-A540-7490195A2AB9}" type="slidenum">
              <a:rPr lang="it-IT"/>
              <a:pPr/>
              <a:t>5</a:t>
            </a:fld>
            <a:endParaRPr lang="it-IT"/>
          </a:p>
        </p:txBody>
      </p:sp>
      <p:sp>
        <p:nvSpPr>
          <p:cNvPr id="44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513262" cy="3384550"/>
          </a:xfrm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371975"/>
            <a:ext cx="5037138" cy="40894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99937-4B7C-46CE-9A7F-B1FC0509075E}" type="slidenum">
              <a:rPr lang="it-IT"/>
              <a:pPr/>
              <a:t>6</a:t>
            </a:fld>
            <a:endParaRPr lang="it-IT"/>
          </a:p>
        </p:txBody>
      </p:sp>
      <p:sp>
        <p:nvSpPr>
          <p:cNvPr id="59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513262" cy="3384550"/>
          </a:xfrm>
          <a:ln/>
        </p:spPr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371975"/>
            <a:ext cx="5037138" cy="40894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259331-1AFE-4BB4-B1FA-D1D1EEC359AB}" type="slidenum">
              <a:rPr lang="it-IT"/>
              <a:pPr/>
              <a:t>8</a:t>
            </a:fld>
            <a:endParaRPr lang="it-IT"/>
          </a:p>
        </p:txBody>
      </p:sp>
      <p:sp>
        <p:nvSpPr>
          <p:cNvPr id="56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513262" cy="3384550"/>
          </a:xfrm>
          <a:ln/>
        </p:spPr>
      </p:sp>
      <p:sp>
        <p:nvSpPr>
          <p:cNvPr id="56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371975"/>
            <a:ext cx="5037138" cy="40894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855F0-322C-41E7-8A02-2878DCE831F0}" type="slidenum">
              <a:rPr lang="it-IT" smtClean="0"/>
              <a:t>25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DA00E-A785-4E0C-848D-33EF63F6D950}" type="datetimeFigureOut">
              <a:rPr lang="it-IT" smtClean="0"/>
              <a:t>24/06/2010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00B75-0FF8-44C1-BE06-2B85FCDFC944}" type="slidenum">
              <a:rPr lang="it-IT" smtClean="0"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79_moll_G_ring_grat_400.mov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mpia-hd.mpg.de/" TargetMode="Externa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wmap"/>
          <p:cNvPicPr>
            <a:picLocks noChangeAspect="1" noChangeArrowheads="1"/>
          </p:cNvPicPr>
          <p:nvPr/>
        </p:nvPicPr>
        <p:blipFill>
          <a:blip r:embed="rId3" cstate="print">
            <a:lum bright="-30000"/>
          </a:blip>
          <a:srcRect/>
          <a:stretch>
            <a:fillRect/>
          </a:stretch>
        </p:blipFill>
        <p:spPr bwMode="auto">
          <a:xfrm>
            <a:off x="0" y="0"/>
            <a:ext cx="9601200" cy="711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762000" y="22098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it-IT" sz="4400" dirty="0">
                <a:solidFill>
                  <a:srgbClr val="FFFFCC"/>
                </a:solidFill>
                <a:latin typeface="Calibri" pitchFamily="34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Precision cosmology, status and perspectives</a:t>
            </a:r>
            <a:endParaRPr lang="it-IT" sz="4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476404" y="5715000"/>
            <a:ext cx="723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it-IT" sz="2000" dirty="0">
                <a:solidFill>
                  <a:srgbClr val="FFFFCC"/>
                </a:solidFill>
                <a:latin typeface="Calibri" pitchFamily="34" charset="0"/>
              </a:rPr>
              <a:t>                                      Alessandro </a:t>
            </a:r>
            <a:r>
              <a:rPr lang="it-IT" sz="2000" dirty="0" err="1">
                <a:solidFill>
                  <a:srgbClr val="FFFFCC"/>
                </a:solidFill>
                <a:latin typeface="Calibri" pitchFamily="34" charset="0"/>
              </a:rPr>
              <a:t>Melchiorri</a:t>
            </a:r>
            <a:endParaRPr lang="it-IT" sz="2000" dirty="0">
              <a:solidFill>
                <a:srgbClr val="FFFFCC"/>
              </a:solidFill>
              <a:latin typeface="Calibri" pitchFamily="34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it-IT" sz="2000" dirty="0">
                <a:solidFill>
                  <a:srgbClr val="FFFFCC"/>
                </a:solidFill>
                <a:latin typeface="Calibri" pitchFamily="34" charset="0"/>
              </a:rPr>
              <a:t>                               </a:t>
            </a:r>
            <a:r>
              <a:rPr lang="it-IT" sz="2000" dirty="0" err="1">
                <a:solidFill>
                  <a:srgbClr val="FFFFCC"/>
                </a:solidFill>
                <a:latin typeface="Calibri" pitchFamily="34" charset="0"/>
              </a:rPr>
              <a:t>Universita’</a:t>
            </a:r>
            <a:r>
              <a:rPr lang="it-IT" sz="2000" dirty="0">
                <a:solidFill>
                  <a:srgbClr val="FFFFCC"/>
                </a:solidFill>
                <a:latin typeface="Calibri" pitchFamily="34" charset="0"/>
              </a:rPr>
              <a:t> di Roma, “La Sapienza”</a:t>
            </a:r>
          </a:p>
          <a:p>
            <a:pPr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it-IT" sz="2000" dirty="0">
                <a:solidFill>
                  <a:srgbClr val="FFFFCC"/>
                </a:solidFill>
                <a:latin typeface="Calibri" pitchFamily="34" charset="0"/>
              </a:rPr>
              <a:t>                                             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053839" y="4143374"/>
            <a:ext cx="6542497" cy="64633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rgbClr val="FFFFCC"/>
                </a:solidFill>
                <a:latin typeface="Times New Roman" pitchFamily="18" charset="0"/>
              </a:rPr>
              <a:t>		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</a:rPr>
              <a:t>	  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en-US" b="1" baseline="30000" dirty="0" smtClean="0">
                <a:solidFill>
                  <a:schemeClr val="bg1"/>
                </a:solidFill>
                <a:latin typeface="Times New Roman" pitchFamily="18" charset="0"/>
              </a:rPr>
              <a:t>nd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</a:rPr>
              <a:t> Galileo-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</a:rPr>
              <a:t>XuGuangqui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</a:rPr>
              <a:t>    </a:t>
            </a: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</a:rPr>
              <a:t>Ventimiglia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</a:rPr>
              <a:t> July 13th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</a:rPr>
              <a:t>2010</a:t>
            </a:r>
            <a:endParaRPr lang="it-IT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450" name="Picture 2" descr="cobe_3plot_53GH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11200"/>
            <a:ext cx="4999038" cy="6146800"/>
          </a:xfrm>
          <a:prstGeom prst="rect">
            <a:avLst/>
          </a:prstGeom>
          <a:noFill/>
        </p:spPr>
      </p:pic>
      <p:sp>
        <p:nvSpPr>
          <p:cNvPr id="616451" name="Text Box 3"/>
          <p:cNvSpPr txBox="1">
            <a:spLocks noChangeArrowheads="1"/>
          </p:cNvSpPr>
          <p:nvPr/>
        </p:nvSpPr>
        <p:spPr bwMode="auto">
          <a:xfrm>
            <a:off x="5029200" y="990600"/>
            <a:ext cx="146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</a:rPr>
              <a:t>Uniform...</a:t>
            </a:r>
          </a:p>
        </p:txBody>
      </p:sp>
      <p:sp>
        <p:nvSpPr>
          <p:cNvPr id="616452" name="Text Box 4"/>
          <p:cNvSpPr txBox="1">
            <a:spLocks noChangeArrowheads="1"/>
          </p:cNvSpPr>
          <p:nvPr/>
        </p:nvSpPr>
        <p:spPr bwMode="auto">
          <a:xfrm>
            <a:off x="5181600" y="2590800"/>
            <a:ext cx="1241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</a:rPr>
              <a:t>Dipole...</a:t>
            </a:r>
          </a:p>
        </p:txBody>
      </p:sp>
      <p:sp>
        <p:nvSpPr>
          <p:cNvPr id="616453" name="Text Box 5"/>
          <p:cNvSpPr txBox="1">
            <a:spLocks noChangeArrowheads="1"/>
          </p:cNvSpPr>
          <p:nvPr/>
        </p:nvSpPr>
        <p:spPr bwMode="auto">
          <a:xfrm>
            <a:off x="4648200" y="5791200"/>
            <a:ext cx="1801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</a:rPr>
              <a:t>Galaxy </a:t>
            </a:r>
            <a:r>
              <a:rPr lang="it-IT" sz="2400">
                <a:latin typeface="Gill Sans MT" pitchFamily="34" charset="0"/>
              </a:rPr>
              <a:t>(z=0)</a:t>
            </a:r>
            <a:endParaRPr lang="en-US" sz="2400">
              <a:latin typeface="Gill Sans MT" pitchFamily="34" charset="0"/>
            </a:endParaRPr>
          </a:p>
        </p:txBody>
      </p:sp>
      <p:sp>
        <p:nvSpPr>
          <p:cNvPr id="616454" name="Text Box 6"/>
          <p:cNvSpPr txBox="1">
            <a:spLocks noChangeArrowheads="1"/>
          </p:cNvSpPr>
          <p:nvPr/>
        </p:nvSpPr>
        <p:spPr bwMode="auto">
          <a:xfrm>
            <a:off x="2743200" y="0"/>
            <a:ext cx="37115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400" u="sng">
                <a:solidFill>
                  <a:srgbClr val="FF0000"/>
                </a:solidFill>
                <a:latin typeface="Times New Roman" pitchFamily="18" charset="0"/>
              </a:rPr>
              <a:t>The Microwave Sky</a:t>
            </a:r>
          </a:p>
        </p:txBody>
      </p:sp>
      <p:sp>
        <p:nvSpPr>
          <p:cNvPr id="616455" name="Text Box 7"/>
          <p:cNvSpPr txBox="1">
            <a:spLocks noChangeArrowheads="1"/>
          </p:cNvSpPr>
          <p:nvPr/>
        </p:nvSpPr>
        <p:spPr bwMode="auto">
          <a:xfrm>
            <a:off x="381000" y="838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9933"/>
                </a:solidFill>
                <a:latin typeface="Times New Roman" pitchFamily="18" charset="0"/>
              </a:rPr>
              <a:t>COBE</a:t>
            </a:r>
          </a:p>
        </p:txBody>
      </p:sp>
      <p:sp>
        <p:nvSpPr>
          <p:cNvPr id="616456" name="Line 8"/>
          <p:cNvSpPr>
            <a:spLocks noChangeShapeType="1"/>
          </p:cNvSpPr>
          <p:nvPr/>
        </p:nvSpPr>
        <p:spPr bwMode="auto">
          <a:xfrm flipH="1">
            <a:off x="3810000" y="4572000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16457" name="Text Box 9"/>
          <p:cNvSpPr txBox="1">
            <a:spLocks noChangeArrowheads="1"/>
          </p:cNvSpPr>
          <p:nvPr/>
        </p:nvSpPr>
        <p:spPr bwMode="auto">
          <a:xfrm>
            <a:off x="5105400" y="3810000"/>
            <a:ext cx="37004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Imprint left by primordial</a:t>
            </a:r>
          </a:p>
          <a:p>
            <a:r>
              <a:rPr lang="it-IT" sz="2400">
                <a:latin typeface="Times New Roman" pitchFamily="18" charset="0"/>
              </a:rPr>
              <a:t>tiny density inhomogeneities</a:t>
            </a:r>
          </a:p>
          <a:p>
            <a:r>
              <a:rPr lang="it-IT" sz="2400">
                <a:latin typeface="Times New Roman" pitchFamily="18" charset="0"/>
              </a:rPr>
              <a:t>(</a:t>
            </a:r>
            <a:r>
              <a:rPr lang="it-IT" sz="2400">
                <a:latin typeface="Gill Sans MT" pitchFamily="34" charset="0"/>
              </a:rPr>
              <a:t>z~1000).</a:t>
            </a:r>
            <a:r>
              <a:rPr lang="it-IT" sz="2400">
                <a:latin typeface="Times New Roman" pitchFamily="18" charset="0"/>
              </a:rPr>
              <a:t>.</a:t>
            </a:r>
          </a:p>
        </p:txBody>
      </p:sp>
      <p:sp>
        <p:nvSpPr>
          <p:cNvPr id="616458" name="Line 10"/>
          <p:cNvSpPr>
            <a:spLocks noChangeShapeType="1"/>
          </p:cNvSpPr>
          <p:nvPr/>
        </p:nvSpPr>
        <p:spPr bwMode="auto">
          <a:xfrm flipH="1">
            <a:off x="4038600" y="29718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16459" name="Line 11"/>
          <p:cNvSpPr>
            <a:spLocks noChangeShapeType="1"/>
          </p:cNvSpPr>
          <p:nvPr/>
        </p:nvSpPr>
        <p:spPr bwMode="auto">
          <a:xfrm flipH="1" flipV="1">
            <a:off x="3962400" y="54864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pic>
        <p:nvPicPr>
          <p:cNvPr id="616460" name="Picture 12" descr="slide0025_image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4800600"/>
            <a:ext cx="1709738" cy="1901825"/>
          </a:xfrm>
          <a:prstGeom prst="rect">
            <a:avLst/>
          </a:prstGeom>
          <a:noFill/>
        </p:spPr>
      </p:pic>
      <p:sp>
        <p:nvSpPr>
          <p:cNvPr id="616461" name="Line 13"/>
          <p:cNvSpPr>
            <a:spLocks noChangeShapeType="1"/>
          </p:cNvSpPr>
          <p:nvPr/>
        </p:nvSpPr>
        <p:spPr bwMode="auto">
          <a:xfrm>
            <a:off x="4419600" y="5029200"/>
            <a:ext cx="2362200" cy="7620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0" name="Picture 2" descr="020598_ilc_1024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44000" cy="5486400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214282" y="285728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WMAP</a:t>
            </a:r>
            <a:endParaRPr lang="it-I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-381000"/>
            <a:ext cx="6042025" cy="85566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graphicFrame>
        <p:nvGraphicFramePr>
          <p:cNvPr id="553987" name="Object 3"/>
          <p:cNvGraphicFramePr>
            <a:graphicFrameLocks noChangeAspect="1"/>
          </p:cNvGraphicFramePr>
          <p:nvPr/>
        </p:nvGraphicFramePr>
        <p:xfrm>
          <a:off x="1981200" y="228600"/>
          <a:ext cx="56515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0" name="Equation" r:id="rId5" imgW="2831760" imgH="431640" progId="Equation.3">
                  <p:embed/>
                </p:oleObj>
              </mc:Choice>
              <mc:Fallback>
                <p:oleObj name="Equation" r:id="rId5" imgW="28317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28600"/>
                        <a:ext cx="5651500" cy="862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988" name="Line 4"/>
          <p:cNvSpPr>
            <a:spLocks noChangeShapeType="1"/>
          </p:cNvSpPr>
          <p:nvPr/>
        </p:nvSpPr>
        <p:spPr bwMode="auto">
          <a:xfrm flipH="1">
            <a:off x="2771775" y="6597650"/>
            <a:ext cx="44640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553989" name="Text Box 5"/>
          <p:cNvSpPr txBox="1">
            <a:spLocks noChangeArrowheads="1"/>
          </p:cNvSpPr>
          <p:nvPr/>
        </p:nvSpPr>
        <p:spPr bwMode="auto">
          <a:xfrm>
            <a:off x="7235825" y="6381750"/>
            <a:ext cx="155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Larger scales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0" name="Picture 2" descr="f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0"/>
            <a:ext cx="5327650" cy="6643688"/>
          </a:xfrm>
          <a:prstGeom prst="rect">
            <a:avLst/>
          </a:prstGeom>
          <a:noFill/>
        </p:spPr>
      </p:pic>
      <p:sp>
        <p:nvSpPr>
          <p:cNvPr id="447491" name="Text Box 3"/>
          <p:cNvSpPr txBox="1">
            <a:spLocks noChangeArrowheads="1"/>
          </p:cNvSpPr>
          <p:nvPr/>
        </p:nvSpPr>
        <p:spPr bwMode="auto">
          <a:xfrm>
            <a:off x="66675" y="304800"/>
            <a:ext cx="11525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666699"/>
                </a:solidFill>
                <a:latin typeface="Comic Sans MS" pitchFamily="66" charset="0"/>
              </a:rPr>
              <a:t>WMAP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914400"/>
            <a:ext cx="5715000" cy="47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9827" name="Text Box 3"/>
          <p:cNvSpPr txBox="1">
            <a:spLocks noChangeArrowheads="1"/>
          </p:cNvSpPr>
          <p:nvPr/>
        </p:nvSpPr>
        <p:spPr bwMode="auto">
          <a:xfrm>
            <a:off x="3048000" y="6248400"/>
            <a:ext cx="57150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>
                <a:latin typeface="Comic Sans MS" pitchFamily="66" charset="0"/>
              </a:rPr>
              <a:t>Hu, Sugiyama, Silk, Nature 1997,  astro-ph/9604166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106" name="Picture 2" descr="Ok_movi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84313"/>
            <a:ext cx="2425700" cy="2432050"/>
          </a:xfrm>
          <a:prstGeom prst="rect">
            <a:avLst/>
          </a:prstGeom>
          <a:noFill/>
        </p:spPr>
      </p:pic>
      <p:sp>
        <p:nvSpPr>
          <p:cNvPr id="559107" name="Rectangle 3"/>
          <p:cNvSpPr>
            <a:spLocks noChangeArrowheads="1"/>
          </p:cNvSpPr>
          <p:nvPr/>
        </p:nvSpPr>
        <p:spPr bwMode="auto">
          <a:xfrm>
            <a:off x="5410200" y="1371600"/>
            <a:ext cx="1219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59108" name="Text Box 4"/>
          <p:cNvSpPr txBox="1">
            <a:spLocks noChangeArrowheads="1"/>
          </p:cNvSpPr>
          <p:nvPr/>
        </p:nvSpPr>
        <p:spPr bwMode="auto">
          <a:xfrm>
            <a:off x="69850" y="620713"/>
            <a:ext cx="55943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28675" eaLnBrk="0" hangingPunct="0">
              <a:buClr>
                <a:srgbClr val="000000"/>
              </a:buClr>
              <a:buSzPct val="45000"/>
              <a:buFont typeface="StarBats" charset="2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</a:pPr>
            <a:r>
              <a:rPr lang="en-GB" sz="2200">
                <a:latin typeface="Comic Sans MS" pitchFamily="66" charset="0"/>
              </a:rPr>
              <a:t>Temperature Angular spectrum varies with</a:t>
            </a:r>
          </a:p>
        </p:txBody>
      </p:sp>
      <p:sp>
        <p:nvSpPr>
          <p:cNvPr id="559109" name="Text Box 5"/>
          <p:cNvSpPr txBox="1">
            <a:spLocks noChangeArrowheads="1"/>
          </p:cNvSpPr>
          <p:nvPr/>
        </p:nvSpPr>
        <p:spPr bwMode="auto">
          <a:xfrm>
            <a:off x="5794375" y="549275"/>
            <a:ext cx="295433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28675" eaLnBrk="0" hangingPunct="0">
              <a:buClr>
                <a:srgbClr val="000000"/>
              </a:buClr>
              <a:buSzPct val="45000"/>
              <a:buFont typeface="StarBats" charset="2"/>
              <a:buNone/>
              <a:tabLst>
                <a:tab pos="657225" algn="l"/>
                <a:tab pos="1312863" algn="l"/>
                <a:tab pos="1970088" algn="l"/>
                <a:tab pos="2627313" algn="l"/>
              </a:tabLst>
            </a:pPr>
            <a:r>
              <a:rPr lang="en-GB" sz="2200">
                <a:latin typeface="Symbol" pitchFamily="18" charset="2"/>
              </a:rPr>
              <a:t>W</a:t>
            </a:r>
            <a:r>
              <a:rPr lang="en-GB" sz="1500">
                <a:latin typeface="Times" pitchFamily="-92" charset="0"/>
              </a:rPr>
              <a:t>tot</a:t>
            </a:r>
            <a:r>
              <a:rPr lang="en-GB" sz="2200">
                <a:latin typeface="Symbol" pitchFamily="18" charset="2"/>
              </a:rPr>
              <a:t> , W</a:t>
            </a:r>
            <a:r>
              <a:rPr lang="en-GB" sz="1500">
                <a:latin typeface="Times" pitchFamily="-92" charset="0"/>
              </a:rPr>
              <a:t>b</a:t>
            </a:r>
            <a:r>
              <a:rPr lang="en-GB" sz="2200">
                <a:latin typeface="Symbol" pitchFamily="18" charset="2"/>
              </a:rPr>
              <a:t> , W</a:t>
            </a:r>
            <a:r>
              <a:rPr lang="en-GB" sz="1500">
                <a:latin typeface="Times" pitchFamily="-92" charset="0"/>
              </a:rPr>
              <a:t>c</a:t>
            </a:r>
            <a:r>
              <a:rPr lang="en-GB" sz="2200">
                <a:latin typeface="Symbol" pitchFamily="18" charset="2"/>
              </a:rPr>
              <a:t>, L, t, </a:t>
            </a:r>
            <a:r>
              <a:rPr lang="en-GB" sz="2200">
                <a:latin typeface="Times" pitchFamily="-92" charset="0"/>
              </a:rPr>
              <a:t>h</a:t>
            </a:r>
            <a:r>
              <a:rPr lang="en-GB" sz="2200">
                <a:latin typeface="Symbol" pitchFamily="18" charset="2"/>
              </a:rPr>
              <a:t>, </a:t>
            </a:r>
            <a:r>
              <a:rPr lang="en-GB" sz="2200">
                <a:latin typeface="Times" pitchFamily="-92" charset="0"/>
              </a:rPr>
              <a:t>n</a:t>
            </a:r>
            <a:r>
              <a:rPr lang="en-GB" sz="1500">
                <a:latin typeface="Times" pitchFamily="-92" charset="0"/>
              </a:rPr>
              <a:t>s, …</a:t>
            </a:r>
          </a:p>
        </p:txBody>
      </p:sp>
      <p:pic>
        <p:nvPicPr>
          <p:cNvPr id="559110" name="Picture 6" descr="ob_movi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557338"/>
            <a:ext cx="2432050" cy="2438400"/>
          </a:xfrm>
          <a:prstGeom prst="rect">
            <a:avLst/>
          </a:prstGeom>
          <a:noFill/>
        </p:spPr>
      </p:pic>
      <p:pic>
        <p:nvPicPr>
          <p:cNvPr id="559111" name="Picture 7" descr="om_movi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1628775"/>
            <a:ext cx="2432050" cy="2438400"/>
          </a:xfrm>
          <a:prstGeom prst="rect">
            <a:avLst/>
          </a:prstGeom>
          <a:noFill/>
        </p:spPr>
      </p:pic>
      <p:pic>
        <p:nvPicPr>
          <p:cNvPr id="559112" name="Picture 8" descr="n_movi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250" y="4221163"/>
            <a:ext cx="2349500" cy="2355850"/>
          </a:xfrm>
          <a:prstGeom prst="rect">
            <a:avLst/>
          </a:prstGeom>
          <a:noFill/>
        </p:spPr>
      </p:pic>
      <p:sp>
        <p:nvSpPr>
          <p:cNvPr id="559113" name="Text Box 9"/>
          <p:cNvSpPr txBox="1">
            <a:spLocks noChangeArrowheads="1"/>
          </p:cNvSpPr>
          <p:nvPr/>
        </p:nvSpPr>
        <p:spPr bwMode="auto">
          <a:xfrm>
            <a:off x="755650" y="0"/>
            <a:ext cx="7662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Comic Sans MS" pitchFamily="66" charset="0"/>
              </a:rPr>
              <a:t>We can measure cosmological parameters with CMB !</a:t>
            </a:r>
          </a:p>
        </p:txBody>
      </p:sp>
      <p:pic>
        <p:nvPicPr>
          <p:cNvPr id="559114" name="Picture 10" descr="tau_movie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3800" y="4221163"/>
            <a:ext cx="2425700" cy="24320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>
          <a:xfrm>
            <a:off x="887413" y="238125"/>
            <a:ext cx="7772400" cy="1143000"/>
          </a:xfrm>
        </p:spPr>
        <p:txBody>
          <a:bodyPr/>
          <a:lstStyle/>
          <a:p>
            <a:r>
              <a:rPr lang="en-GB" sz="2800">
                <a:solidFill>
                  <a:srgbClr val="7B0832"/>
                </a:solidFill>
                <a:latin typeface="Comic Sans MS" pitchFamily="66" charset="0"/>
              </a:rPr>
              <a:t>How to get a bound on a cosmological parameter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27315" y="2757848"/>
            <a:ext cx="3512837" cy="2255327"/>
            <a:chOff x="1505" y="1838"/>
            <a:chExt cx="1380" cy="88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505" y="1838"/>
              <a:ext cx="1151" cy="750"/>
              <a:chOff x="2437" y="648"/>
              <a:chExt cx="3223" cy="2833"/>
            </a:xfrm>
          </p:grpSpPr>
          <p:pic>
            <p:nvPicPr>
              <p:cNvPr id="560133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37" y="648"/>
                <a:ext cx="3223" cy="25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60134" name="Picture 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901" y="3105"/>
                <a:ext cx="2720" cy="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560136" name="Rectangle 8"/>
            <p:cNvSpPr>
              <a:spLocks noChangeArrowheads="1"/>
            </p:cNvSpPr>
            <p:nvPr/>
          </p:nvSpPr>
          <p:spPr bwMode="auto">
            <a:xfrm>
              <a:off x="2427" y="2488"/>
              <a:ext cx="458" cy="23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GB" sz="2200">
                  <a:latin typeface="Comic Sans MS" pitchFamily="66" charset="0"/>
                </a:rPr>
                <a:t>DATA</a:t>
              </a:r>
            </a:p>
          </p:txBody>
        </p:sp>
      </p:grpSp>
      <p:pic>
        <p:nvPicPr>
          <p:cNvPr id="560137" name="Picture 9" descr="mincer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97438" y="1598613"/>
            <a:ext cx="971550" cy="857250"/>
          </a:xfrm>
          <a:prstGeom prst="rect">
            <a:avLst/>
          </a:prstGeom>
          <a:noFill/>
        </p:spPr>
      </p:pic>
      <p:sp>
        <p:nvSpPr>
          <p:cNvPr id="560138" name="Rectangle 10"/>
          <p:cNvSpPr>
            <a:spLocks noChangeArrowheads="1"/>
          </p:cNvSpPr>
          <p:nvPr/>
        </p:nvSpPr>
        <p:spPr bwMode="auto">
          <a:xfrm>
            <a:off x="307975" y="1492250"/>
            <a:ext cx="3675063" cy="863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000">
                <a:latin typeface="Comic Sans MS" pitchFamily="66" charset="0"/>
              </a:rPr>
              <a:t>Fiducial cosmological model:</a:t>
            </a:r>
            <a:endParaRPr lang="en-GB" sz="2000">
              <a:latin typeface="Comic Sans MS" pitchFamily="66" charset="0"/>
              <a:cs typeface="Times New Roman" pitchFamily="18" charset="0"/>
            </a:endParaRPr>
          </a:p>
          <a:p>
            <a:pPr algn="ctr" eaLnBrk="0" hangingPunct="0"/>
            <a:r>
              <a:rPr lang="en-GB">
                <a:latin typeface="Comic Sans MS" pitchFamily="66" charset="0"/>
                <a:cs typeface="Times New Roman" pitchFamily="18" charset="0"/>
              </a:rPr>
              <a:t>(</a:t>
            </a:r>
            <a:r>
              <a:rPr lang="en-GB">
                <a:latin typeface="Geneva" pitchFamily="34" charset="0"/>
              </a:rPr>
              <a:t>Ω</a:t>
            </a:r>
            <a:r>
              <a:rPr lang="en-GB" baseline="-25000">
                <a:latin typeface="Comic Sans MS" pitchFamily="66" charset="0"/>
              </a:rPr>
              <a:t>b</a:t>
            </a:r>
            <a:r>
              <a:rPr lang="en-GB">
                <a:latin typeface="Comic Sans MS" pitchFamily="66" charset="0"/>
              </a:rPr>
              <a:t>h</a:t>
            </a:r>
            <a:r>
              <a:rPr lang="en-GB" baseline="30000">
                <a:latin typeface="Comic Sans MS" pitchFamily="66" charset="0"/>
              </a:rPr>
              <a:t>2 </a:t>
            </a:r>
            <a:r>
              <a:rPr lang="en-GB">
                <a:latin typeface="Comic Sans MS" pitchFamily="66" charset="0"/>
              </a:rPr>
              <a:t>, </a:t>
            </a:r>
            <a:r>
              <a:rPr lang="en-GB">
                <a:latin typeface="Geneva" pitchFamily="34" charset="0"/>
              </a:rPr>
              <a:t>Ω</a:t>
            </a:r>
            <a:r>
              <a:rPr lang="en-GB" baseline="-25000">
                <a:latin typeface="Comic Sans MS" pitchFamily="66" charset="0"/>
              </a:rPr>
              <a:t>m</a:t>
            </a:r>
            <a:r>
              <a:rPr lang="en-GB">
                <a:latin typeface="Comic Sans MS" pitchFamily="66" charset="0"/>
              </a:rPr>
              <a:t>h</a:t>
            </a:r>
            <a:r>
              <a:rPr lang="en-GB" baseline="30000">
                <a:latin typeface="Comic Sans MS" pitchFamily="66" charset="0"/>
              </a:rPr>
              <a:t>2 </a:t>
            </a:r>
            <a:r>
              <a:rPr lang="en-GB">
                <a:latin typeface="Comic Sans MS" pitchFamily="66" charset="0"/>
              </a:rPr>
              <a:t>, h , n</a:t>
            </a:r>
            <a:r>
              <a:rPr lang="en-GB" baseline="-25000">
                <a:latin typeface="Comic Sans MS" pitchFamily="66" charset="0"/>
              </a:rPr>
              <a:t>s </a:t>
            </a:r>
            <a:r>
              <a:rPr lang="en-GB">
                <a:latin typeface="Comic Sans MS" pitchFamily="66" charset="0"/>
              </a:rPr>
              <a:t>, </a:t>
            </a:r>
            <a:r>
              <a:rPr lang="en-GB">
                <a:latin typeface="Osaka" pitchFamily="4" charset="-128"/>
                <a:cs typeface="Times New Roman" pitchFamily="18" charset="0"/>
              </a:rPr>
              <a:t>τ</a:t>
            </a:r>
            <a:r>
              <a:rPr lang="en-GB">
                <a:latin typeface="Comic Sans MS" pitchFamily="66" charset="0"/>
                <a:cs typeface="Times New Roman" pitchFamily="18" charset="0"/>
              </a:rPr>
              <a:t>, </a:t>
            </a:r>
            <a:r>
              <a:rPr lang="en-GB">
                <a:latin typeface="Osaka" pitchFamily="4" charset="-128"/>
              </a:rPr>
              <a:t>Σ</a:t>
            </a:r>
            <a:r>
              <a:rPr lang="en-GB">
                <a:latin typeface="Comic Sans MS" pitchFamily="66" charset="0"/>
              </a:rPr>
              <a:t>m</a:t>
            </a:r>
            <a:r>
              <a:rPr lang="en-GB" baseline="-25000">
                <a:latin typeface="Osaka" pitchFamily="4" charset="-128"/>
                <a:cs typeface="Times New Roman" pitchFamily="18" charset="0"/>
              </a:rPr>
              <a:t>ν</a:t>
            </a:r>
            <a:r>
              <a:rPr lang="en-GB" baseline="-25000">
                <a:latin typeface="Comic Sans MS" pitchFamily="66" charset="0"/>
              </a:rPr>
              <a:t> </a:t>
            </a:r>
            <a:r>
              <a:rPr lang="en-GB">
                <a:latin typeface="Comic Sans MS" pitchFamily="66" charset="0"/>
              </a:rPr>
              <a:t>)</a:t>
            </a:r>
          </a:p>
        </p:txBody>
      </p:sp>
      <p:sp>
        <p:nvSpPr>
          <p:cNvPr id="560139" name="Rectangle 11"/>
          <p:cNvSpPr>
            <a:spLocks noChangeArrowheads="1"/>
          </p:cNvSpPr>
          <p:nvPr/>
        </p:nvSpPr>
        <p:spPr bwMode="auto">
          <a:xfrm>
            <a:off x="5527675" y="5321300"/>
            <a:ext cx="1903413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GB" sz="2200">
                <a:solidFill>
                  <a:srgbClr val="7B0832"/>
                </a:solidFill>
                <a:latin typeface="Comic Sans MS" pitchFamily="66" charset="0"/>
              </a:rPr>
              <a:t>PARAMETER</a:t>
            </a:r>
          </a:p>
          <a:p>
            <a:pPr algn="ctr" eaLnBrk="0" hangingPunct="0"/>
            <a:r>
              <a:rPr lang="en-GB" sz="2200">
                <a:solidFill>
                  <a:srgbClr val="7B0832"/>
                </a:solidFill>
                <a:latin typeface="Comic Sans MS" pitchFamily="66" charset="0"/>
              </a:rPr>
              <a:t>ESTIMATES</a:t>
            </a:r>
          </a:p>
        </p:txBody>
      </p:sp>
      <p:sp>
        <p:nvSpPr>
          <p:cNvPr id="560140" name="AutoShape 12"/>
          <p:cNvSpPr>
            <a:spLocks noChangeArrowheads="1"/>
          </p:cNvSpPr>
          <p:nvPr/>
        </p:nvSpPr>
        <p:spPr bwMode="auto">
          <a:xfrm flipH="1" flipV="1">
            <a:off x="6821488" y="3144838"/>
            <a:ext cx="785812" cy="86677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60141" name="AutoShape 13"/>
          <p:cNvSpPr>
            <a:spLocks noChangeArrowheads="1"/>
          </p:cNvSpPr>
          <p:nvPr/>
        </p:nvSpPr>
        <p:spPr bwMode="auto">
          <a:xfrm>
            <a:off x="4094163" y="1833563"/>
            <a:ext cx="619125" cy="485775"/>
          </a:xfrm>
          <a:prstGeom prst="rightArrow">
            <a:avLst>
              <a:gd name="adj1" fmla="val 50000"/>
              <a:gd name="adj2" fmla="val 31863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560142" name="AutoShape 14"/>
          <p:cNvSpPr>
            <a:spLocks noChangeArrowheads="1"/>
          </p:cNvSpPr>
          <p:nvPr/>
        </p:nvSpPr>
        <p:spPr bwMode="auto">
          <a:xfrm>
            <a:off x="6170613" y="1743075"/>
            <a:ext cx="619125" cy="485775"/>
          </a:xfrm>
          <a:prstGeom prst="rightArrow">
            <a:avLst>
              <a:gd name="adj1" fmla="val 50000"/>
              <a:gd name="adj2" fmla="val 31863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560143" name="Picture 15" descr="powerspectr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9138" y="1598613"/>
            <a:ext cx="1657350" cy="868362"/>
          </a:xfrm>
          <a:prstGeom prst="rect">
            <a:avLst/>
          </a:prstGeom>
          <a:noFill/>
        </p:spPr>
      </p:pic>
      <p:sp>
        <p:nvSpPr>
          <p:cNvPr id="560144" name="AutoShape 16"/>
          <p:cNvSpPr>
            <a:spLocks noChangeArrowheads="1"/>
          </p:cNvSpPr>
          <p:nvPr/>
        </p:nvSpPr>
        <p:spPr bwMode="auto">
          <a:xfrm flipV="1">
            <a:off x="1247775" y="4899025"/>
            <a:ext cx="830263" cy="118427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560145" name="Picture 17" descr="mincer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9838" y="5226050"/>
            <a:ext cx="971550" cy="857250"/>
          </a:xfrm>
          <a:prstGeom prst="rect">
            <a:avLst/>
          </a:prstGeom>
          <a:noFill/>
        </p:spPr>
      </p:pic>
      <p:sp>
        <p:nvSpPr>
          <p:cNvPr id="560146" name="AutoShape 18"/>
          <p:cNvSpPr>
            <a:spLocks noChangeArrowheads="1"/>
          </p:cNvSpPr>
          <p:nvPr/>
        </p:nvSpPr>
        <p:spPr bwMode="auto">
          <a:xfrm>
            <a:off x="4094163" y="5468938"/>
            <a:ext cx="1050925" cy="485775"/>
          </a:xfrm>
          <a:prstGeom prst="rightArrow">
            <a:avLst>
              <a:gd name="adj1" fmla="val 50000"/>
              <a:gd name="adj2" fmla="val 54085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213" y="-2835275"/>
            <a:ext cx="16971963" cy="1200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2179" name="Rectangle 3"/>
          <p:cNvSpPr>
            <a:spLocks noChangeArrowheads="1"/>
          </p:cNvSpPr>
          <p:nvPr/>
        </p:nvSpPr>
        <p:spPr bwMode="auto">
          <a:xfrm>
            <a:off x="250825" y="6526213"/>
            <a:ext cx="7705725" cy="9350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56218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188913"/>
            <a:ext cx="4752975" cy="247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62181" name="Text Box 5"/>
          <p:cNvSpPr txBox="1">
            <a:spLocks noChangeArrowheads="1"/>
          </p:cNvSpPr>
          <p:nvPr/>
        </p:nvSpPr>
        <p:spPr bwMode="auto">
          <a:xfrm>
            <a:off x="6732588" y="2781300"/>
            <a:ext cx="2203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Dunkley et al.,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8929718" cy="497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5786446" y="6215082"/>
            <a:ext cx="3147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Komatsu</a:t>
            </a:r>
            <a:r>
              <a:rPr lang="it-IT" dirty="0" smtClean="0"/>
              <a:t> </a:t>
            </a:r>
            <a:r>
              <a:rPr lang="it-IT" dirty="0" err="1" smtClean="0"/>
              <a:t>et</a:t>
            </a:r>
            <a:r>
              <a:rPr lang="it-IT" dirty="0" smtClean="0"/>
              <a:t> al, 2010, 1001.4538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00034" y="0"/>
            <a:ext cx="82442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/>
              <a:t>New WMAP </a:t>
            </a:r>
            <a:r>
              <a:rPr lang="it-IT" sz="3200" dirty="0" err="1" smtClean="0"/>
              <a:t>results</a:t>
            </a:r>
            <a:r>
              <a:rPr lang="it-IT" sz="3200" dirty="0" smtClean="0"/>
              <a:t> </a:t>
            </a:r>
            <a:r>
              <a:rPr lang="it-IT" sz="3200" dirty="0" err="1" smtClean="0"/>
              <a:t>from</a:t>
            </a:r>
            <a:r>
              <a:rPr lang="it-IT" sz="3200" dirty="0" smtClean="0"/>
              <a:t> 7 </a:t>
            </a:r>
            <a:r>
              <a:rPr lang="it-IT" sz="3200" dirty="0" err="1" smtClean="0"/>
              <a:t>years</a:t>
            </a:r>
            <a:r>
              <a:rPr lang="it-IT" sz="3200" dirty="0" smtClean="0"/>
              <a:t> </a:t>
            </a:r>
            <a:r>
              <a:rPr lang="it-IT" sz="3200" dirty="0" err="1" smtClean="0"/>
              <a:t>of</a:t>
            </a:r>
            <a:r>
              <a:rPr lang="it-IT" sz="3200" dirty="0" smtClean="0"/>
              <a:t> </a:t>
            </a:r>
            <a:r>
              <a:rPr lang="it-IT" sz="3200" dirty="0" err="1" smtClean="0"/>
              <a:t>observations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8" y="1290638"/>
            <a:ext cx="766762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928670"/>
            <a:ext cx="585791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31" name="Picture 7" descr="PLANCK_AND_HERSCHEL_LAUN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503238"/>
            <a:ext cx="5702300" cy="6021387"/>
          </a:xfrm>
          <a:prstGeom prst="rect">
            <a:avLst/>
          </a:prstGeom>
          <a:noFill/>
        </p:spPr>
      </p:pic>
      <p:sp>
        <p:nvSpPr>
          <p:cNvPr id="564232" name="Text Box 8"/>
          <p:cNvSpPr txBox="1">
            <a:spLocks noChangeArrowheads="1"/>
          </p:cNvSpPr>
          <p:nvPr/>
        </p:nvSpPr>
        <p:spPr bwMode="auto">
          <a:xfrm>
            <a:off x="-92075" y="496888"/>
            <a:ext cx="17335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Planck</a:t>
            </a:r>
          </a:p>
          <a:p>
            <a:r>
              <a:rPr lang="it-IT"/>
              <a:t>Satellite launch</a:t>
            </a:r>
          </a:p>
          <a:p>
            <a:r>
              <a:rPr lang="it-IT"/>
              <a:t>14/5/2009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253" name="Picture 5" descr="FIRST_LIGHT_SURV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863" y="785813"/>
            <a:ext cx="9710738" cy="4803775"/>
          </a:xfrm>
          <a:prstGeom prst="rect">
            <a:avLst/>
          </a:prstGeom>
          <a:noFill/>
        </p:spPr>
      </p:pic>
      <p:sp>
        <p:nvSpPr>
          <p:cNvPr id="565254" name="Text Box 6"/>
          <p:cNvSpPr txBox="1">
            <a:spLocks noChangeArrowheads="1"/>
          </p:cNvSpPr>
          <p:nvPr/>
        </p:nvSpPr>
        <p:spPr bwMode="auto">
          <a:xfrm>
            <a:off x="474663" y="333375"/>
            <a:ext cx="827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Planck First Light Survey (September 2009). Experiment is working as expected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9_moll_G_ring_grat_400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14480" y="1071546"/>
            <a:ext cx="5667404" cy="4250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213" y="981075"/>
            <a:ext cx="6192838" cy="464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7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7988" y="981075"/>
            <a:ext cx="6186487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-4059238"/>
            <a:ext cx="7905750" cy="1118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3203" name="Text Box 3"/>
          <p:cNvSpPr txBox="1">
            <a:spLocks noChangeArrowheads="1"/>
          </p:cNvSpPr>
          <p:nvPr/>
        </p:nvSpPr>
        <p:spPr bwMode="auto">
          <a:xfrm>
            <a:off x="4572000" y="476250"/>
            <a:ext cx="4011611" cy="1323439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4000" b="1" dirty="0" err="1">
                <a:solidFill>
                  <a:schemeClr val="accent1"/>
                </a:solidFill>
              </a:rPr>
              <a:t>Blue</a:t>
            </a:r>
            <a:r>
              <a:rPr lang="it-IT" sz="4000" b="1" dirty="0"/>
              <a:t>: </a:t>
            </a:r>
            <a:r>
              <a:rPr lang="it-IT" sz="4000" b="1" dirty="0" err="1"/>
              <a:t>current</a:t>
            </a:r>
            <a:r>
              <a:rPr lang="it-IT" sz="4000" b="1" dirty="0"/>
              <a:t> data</a:t>
            </a:r>
          </a:p>
          <a:p>
            <a:r>
              <a:rPr lang="it-IT" sz="4000" b="1" dirty="0">
                <a:solidFill>
                  <a:srgbClr val="FF3300"/>
                </a:solidFill>
              </a:rPr>
              <a:t>Red</a:t>
            </a:r>
            <a:r>
              <a:rPr lang="it-IT" sz="4000" b="1" dirty="0"/>
              <a:t>: </a:t>
            </a:r>
            <a:r>
              <a:rPr lang="it-IT" sz="4000" b="1" i="1" dirty="0" err="1"/>
              <a:t>Planck</a:t>
            </a:r>
            <a:endParaRPr lang="it-IT" sz="40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asellaDiTesto 2"/>
          <p:cNvSpPr txBox="1">
            <a:spLocks noChangeArrowheads="1"/>
          </p:cNvSpPr>
          <p:nvPr/>
        </p:nvSpPr>
        <p:spPr bwMode="auto">
          <a:xfrm>
            <a:off x="857250" y="1143000"/>
            <a:ext cx="74295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1400" b="1">
                <a:latin typeface="Tahoma" pitchFamily="34" charset="0"/>
              </a:rPr>
              <a:t>When the luminous source is the CMB, the l</a:t>
            </a:r>
            <a:r>
              <a:rPr lang="en-US" sz="1400" b="1">
                <a:latin typeface="Tahoma" pitchFamily="34" charset="0"/>
              </a:rPr>
              <a:t>ensing effect  essentially </a:t>
            </a:r>
          </a:p>
          <a:p>
            <a:pPr algn="ctr" eaLnBrk="1" hangingPunct="1"/>
            <a:r>
              <a:rPr lang="en-US" sz="1400" b="1">
                <a:latin typeface="Tahoma" pitchFamily="34" charset="0"/>
              </a:rPr>
              <a:t> re-maps the temperature field according to </a:t>
            </a:r>
            <a:r>
              <a:rPr lang="it-IT" sz="1400" b="1">
                <a:latin typeface="Tahoma" pitchFamily="34" charset="0"/>
              </a:rPr>
              <a:t>:</a:t>
            </a:r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2">
            <a:lum bright="-38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1857375"/>
            <a:ext cx="40719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o 6"/>
          <p:cNvGrpSpPr/>
          <p:nvPr/>
        </p:nvGrpSpPr>
        <p:grpSpPr>
          <a:xfrm>
            <a:off x="2285984" y="3286124"/>
            <a:ext cx="4643470" cy="2214578"/>
            <a:chOff x="1000100" y="1571612"/>
            <a:chExt cx="7858180" cy="3786214"/>
          </a:xfrm>
          <a:solidFill>
            <a:schemeClr val="bg1">
              <a:alpha val="25000"/>
            </a:schemeClr>
          </a:solidFill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0100" y="1571612"/>
              <a:ext cx="3786214" cy="378621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2066" y="1571612"/>
              <a:ext cx="3786214" cy="378621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62469" name="Gruppo 6"/>
          <p:cNvGrpSpPr>
            <a:grpSpLocks/>
          </p:cNvGrpSpPr>
          <p:nvPr/>
        </p:nvGrpSpPr>
        <p:grpSpPr bwMode="auto">
          <a:xfrm>
            <a:off x="2428875" y="5572125"/>
            <a:ext cx="4357688" cy="276225"/>
            <a:chOff x="4500562" y="2786058"/>
            <a:chExt cx="4357702" cy="276999"/>
          </a:xfrm>
        </p:grpSpPr>
        <p:sp>
          <p:nvSpPr>
            <p:cNvPr id="62472" name="CasellaDiTesto 7"/>
            <p:cNvSpPr txBox="1">
              <a:spLocks noChangeArrowheads="1"/>
            </p:cNvSpPr>
            <p:nvPr/>
          </p:nvSpPr>
          <p:spPr bwMode="auto">
            <a:xfrm>
              <a:off x="4500562" y="2786058"/>
              <a:ext cx="22145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sz="1200" b="1">
                  <a:latin typeface="Tahoma" pitchFamily="34" charset="0"/>
                </a:rPr>
                <a:t>unlensed</a:t>
              </a:r>
            </a:p>
          </p:txBody>
        </p:sp>
        <p:sp>
          <p:nvSpPr>
            <p:cNvPr id="62473" name="CasellaDiTesto 8"/>
            <p:cNvSpPr txBox="1">
              <a:spLocks noChangeArrowheads="1"/>
            </p:cNvSpPr>
            <p:nvPr/>
          </p:nvSpPr>
          <p:spPr bwMode="auto">
            <a:xfrm>
              <a:off x="6643702" y="2786058"/>
              <a:ext cx="221456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it-IT" sz="1100" b="1">
                  <a:latin typeface="Tahoma" pitchFamily="34" charset="0"/>
                </a:rPr>
                <a:t>lensed</a:t>
              </a:r>
            </a:p>
          </p:txBody>
        </p:sp>
      </p:grpSp>
      <p:sp>
        <p:nvSpPr>
          <p:cNvPr id="62470" name="CasellaDiTesto 9"/>
          <p:cNvSpPr txBox="1">
            <a:spLocks noChangeArrowheads="1"/>
          </p:cNvSpPr>
          <p:nvPr/>
        </p:nvSpPr>
        <p:spPr bwMode="auto">
          <a:xfrm>
            <a:off x="2500313" y="6000750"/>
            <a:ext cx="442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1200" b="1">
                <a:latin typeface="Tahoma" pitchFamily="34" charset="0"/>
              </a:rPr>
              <a:t>Taken from </a:t>
            </a:r>
            <a:r>
              <a:rPr lang="it-IT" sz="1200" b="1">
                <a:latin typeface="Tahoma" pitchFamily="34" charset="0"/>
                <a:hlinkClick r:id="rId5"/>
              </a:rPr>
              <a:t>http://www.mpia-hd.mpg.de/</a:t>
            </a:r>
            <a:r>
              <a:rPr lang="it-IT" sz="1200" b="1">
                <a:latin typeface="Tahoma" pitchFamily="34" charset="0"/>
              </a:rPr>
              <a:t> </a:t>
            </a:r>
          </a:p>
          <a:p>
            <a:pPr algn="ctr" eaLnBrk="1" hangingPunct="1"/>
            <a:r>
              <a:rPr lang="it-IT" sz="1200" b="1">
                <a:latin typeface="Tahoma" pitchFamily="34" charset="0"/>
              </a:rPr>
              <a:t>(</a:t>
            </a:r>
            <a:r>
              <a:rPr lang="it-IT" sz="1200" b="1">
                <a:solidFill>
                  <a:schemeClr val="bg1"/>
                </a:solidFill>
                <a:latin typeface="Tahoma" pitchFamily="34" charset="0"/>
                <a:hlinkClick r:id="rId5"/>
              </a:rPr>
              <a:t>Max Planck Institute for Astronomy at Heidelberg</a:t>
            </a:r>
            <a:r>
              <a:rPr lang="it-IT" sz="1200" b="1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it-IT" sz="1200" b="1">
                <a:latin typeface="Tahoma" pitchFamily="34" charset="0"/>
              </a:rPr>
              <a:t>)</a:t>
            </a:r>
          </a:p>
        </p:txBody>
      </p:sp>
      <p:sp>
        <p:nvSpPr>
          <p:cNvPr id="62471" name="CasellaDiTesto 1"/>
          <p:cNvSpPr txBox="1">
            <a:spLocks noChangeArrowheads="1"/>
          </p:cNvSpPr>
          <p:nvPr/>
        </p:nvSpPr>
        <p:spPr bwMode="auto">
          <a:xfrm>
            <a:off x="5786438" y="142875"/>
            <a:ext cx="31432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1600" b="1" i="1" u="sng">
                <a:solidFill>
                  <a:srgbClr val="C00000"/>
                </a:solidFill>
                <a:latin typeface="Tahoma" pitchFamily="34" charset="0"/>
              </a:rPr>
              <a:t>CMB Temperature Lensing</a:t>
            </a:r>
          </a:p>
        </p:txBody>
      </p:sp>
    </p:spTree>
    <p:extLst>
      <p:ext uri="{BB962C8B-B14F-4D97-AF65-F5344CB8AC3E}">
        <p14:creationId xmlns:p14="http://schemas.microsoft.com/office/powerpoint/2010/main" val="668655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asellaDiTesto 9"/>
          <p:cNvSpPr txBox="1">
            <a:spLocks noChangeArrowheads="1"/>
          </p:cNvSpPr>
          <p:nvPr/>
        </p:nvSpPr>
        <p:spPr bwMode="auto">
          <a:xfrm>
            <a:off x="1643063" y="2286000"/>
            <a:ext cx="5357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1400" b="1">
                <a:latin typeface="Tahoma" pitchFamily="34" charset="0"/>
              </a:rPr>
              <a:t>Where the lensing potential power spectrum is given by :</a:t>
            </a:r>
          </a:p>
        </p:txBody>
      </p:sp>
      <p:pic>
        <p:nvPicPr>
          <p:cNvPr id="63491" name="Picture 6"/>
          <p:cNvPicPr>
            <a:picLocks noChangeAspect="1" noChangeArrowheads="1"/>
          </p:cNvPicPr>
          <p:nvPr/>
        </p:nvPicPr>
        <p:blipFill>
          <a:blip r:embed="rId2">
            <a:lum bright="-38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14625"/>
            <a:ext cx="42783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CasellaDiTesto 1"/>
          <p:cNvSpPr txBox="1">
            <a:spLocks noChangeArrowheads="1"/>
          </p:cNvSpPr>
          <p:nvPr/>
        </p:nvSpPr>
        <p:spPr bwMode="auto">
          <a:xfrm>
            <a:off x="3429000" y="142875"/>
            <a:ext cx="55006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1600" b="1" i="1" u="sng">
                <a:solidFill>
                  <a:srgbClr val="C00000"/>
                </a:solidFill>
                <a:latin typeface="Tahoma" pitchFamily="34" charset="0"/>
              </a:rPr>
              <a:t>Lensing Effect on Temperature Power Spectrum</a:t>
            </a:r>
          </a:p>
        </p:txBody>
      </p:sp>
      <p:pic>
        <p:nvPicPr>
          <p:cNvPr id="63493" name="Picture 3"/>
          <p:cNvPicPr>
            <a:picLocks noChangeAspect="1" noChangeArrowheads="1"/>
          </p:cNvPicPr>
          <p:nvPr/>
        </p:nvPicPr>
        <p:blipFill>
          <a:blip r:embed="rId3">
            <a:lum bright="-38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500188"/>
            <a:ext cx="585787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4" name="CasellaDiTesto 6"/>
          <p:cNvSpPr txBox="1">
            <a:spLocks noChangeArrowheads="1"/>
          </p:cNvSpPr>
          <p:nvPr/>
        </p:nvSpPr>
        <p:spPr bwMode="auto">
          <a:xfrm>
            <a:off x="785813" y="857250"/>
            <a:ext cx="7929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t-IT" sz="1400" b="1">
                <a:latin typeface="Tahoma" pitchFamily="34" charset="0"/>
              </a:rPr>
              <a:t>We obtain a convolution between the lensing potential power spectrum and the unlensed anisotropies power spectrum:</a:t>
            </a:r>
          </a:p>
        </p:txBody>
      </p:sp>
      <p:sp>
        <p:nvSpPr>
          <p:cNvPr id="63495" name="CasellaDiTesto 7"/>
          <p:cNvSpPr txBox="1">
            <a:spLocks noChangeArrowheads="1"/>
          </p:cNvSpPr>
          <p:nvPr/>
        </p:nvSpPr>
        <p:spPr bwMode="auto">
          <a:xfrm>
            <a:off x="5643563" y="4286250"/>
            <a:ext cx="300037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sz="1400" b="1" i="1">
                <a:solidFill>
                  <a:srgbClr val="C00000"/>
                </a:solidFill>
                <a:latin typeface="Tahoma" pitchFamily="34" charset="0"/>
              </a:rPr>
              <a:t>The net result is a 3% broadening of the CMB angular power spectrum acustic peaks </a:t>
            </a:r>
          </a:p>
        </p:txBody>
      </p:sp>
      <p:pic>
        <p:nvPicPr>
          <p:cNvPr id="6349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357563"/>
            <a:ext cx="4643437" cy="320198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9745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1512"/>
            <a:ext cx="6588224" cy="460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CasellaDiTesto 3"/>
          <p:cNvSpPr txBox="1">
            <a:spLocks noChangeArrowheads="1"/>
          </p:cNvSpPr>
          <p:nvPr/>
        </p:nvSpPr>
        <p:spPr bwMode="auto">
          <a:xfrm>
            <a:off x="785813" y="357188"/>
            <a:ext cx="71050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sz="3600" dirty="0" smtClean="0">
                <a:latin typeface="Calibri" pitchFamily="34" charset="0"/>
              </a:rPr>
              <a:t>CMB Lensing and future experiments</a:t>
            </a:r>
            <a:endParaRPr lang="it-IT" sz="3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01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14290"/>
            <a:ext cx="3929090" cy="22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564904"/>
            <a:ext cx="6715172" cy="3451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4"/>
          <p:cNvSpPr txBox="1"/>
          <p:nvPr/>
        </p:nvSpPr>
        <p:spPr>
          <a:xfrm>
            <a:off x="913405" y="5973764"/>
            <a:ext cx="6794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Galli, Martinelli, Melchiorri, Pagano, Sherwin, Spergel, PRD submitted, </a:t>
            </a:r>
          </a:p>
          <a:p>
            <a:r>
              <a:rPr lang="it-IT" b="1" dirty="0" smtClean="0"/>
              <a:t>arXiv:1005.3808</a:t>
            </a:r>
            <a:r>
              <a:rPr lang="it-IT" b="1" dirty="0"/>
              <a:t> </a:t>
            </a:r>
            <a:r>
              <a:rPr lang="it-IT" dirty="0" smtClean="0"/>
              <a:t> 2010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New </a:t>
            </a:r>
            <a:r>
              <a:rPr lang="it-IT" dirty="0" err="1" smtClean="0"/>
              <a:t>Measurements</a:t>
            </a:r>
            <a:r>
              <a:rPr lang="it-IT" dirty="0"/>
              <a:t>,</a:t>
            </a:r>
            <a:r>
              <a:rPr lang="it-IT" dirty="0" smtClean="0"/>
              <a:t> New </a:t>
            </a:r>
            <a:r>
              <a:rPr lang="it-IT" dirty="0" err="1" smtClean="0"/>
              <a:t>Parameters</a:t>
            </a:r>
            <a:r>
              <a:rPr lang="it-IT" dirty="0" smtClean="0"/>
              <a:t> !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Neutrino </a:t>
            </a:r>
            <a:r>
              <a:rPr lang="it-IT" dirty="0" err="1" smtClean="0"/>
              <a:t>masses</a:t>
            </a:r>
            <a:r>
              <a:rPr lang="it-IT" dirty="0" smtClean="0"/>
              <a:t> 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Neutrino </a:t>
            </a:r>
            <a:r>
              <a:rPr lang="it-IT" dirty="0" err="1" smtClean="0"/>
              <a:t>effective</a:t>
            </a:r>
            <a:r>
              <a:rPr lang="it-IT" dirty="0" smtClean="0"/>
              <a:t> </a:t>
            </a:r>
            <a:r>
              <a:rPr lang="it-IT" dirty="0" err="1" smtClean="0"/>
              <a:t>number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err="1" smtClean="0"/>
              <a:t>Primordial</a:t>
            </a:r>
            <a:r>
              <a:rPr lang="it-IT" dirty="0" smtClean="0"/>
              <a:t> </a:t>
            </a:r>
            <a:r>
              <a:rPr lang="it-IT" dirty="0" err="1" smtClean="0"/>
              <a:t>Helium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err="1" smtClean="0"/>
              <a:t>Fundamental</a:t>
            </a:r>
            <a:r>
              <a:rPr lang="it-IT" dirty="0" smtClean="0"/>
              <a:t> </a:t>
            </a:r>
            <a:r>
              <a:rPr lang="it-IT" dirty="0" err="1" smtClean="0"/>
              <a:t>Constants</a:t>
            </a:r>
            <a:endParaRPr lang="it-IT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/>
        </p:nvGraphicFramePr>
        <p:xfrm>
          <a:off x="3714744" y="1928802"/>
          <a:ext cx="1071570" cy="838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4" name="Equazione" r:id="rId3" imgW="291960" imgH="228600" progId="Equation.3">
                  <p:embed/>
                </p:oleObj>
              </mc:Choice>
              <mc:Fallback>
                <p:oleObj name="Equazione" r:id="rId3" imgW="29196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1928802"/>
                        <a:ext cx="1071570" cy="8386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4143375" y="3192463"/>
          <a:ext cx="1071563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5" name="Equazione" r:id="rId5" imgW="291960" imgH="241200" progId="Equation.3">
                  <p:embed/>
                </p:oleObj>
              </mc:Choice>
              <mc:Fallback>
                <p:oleObj name="Equazione" r:id="rId5" imgW="2919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75" y="3192463"/>
                        <a:ext cx="1071563" cy="884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4281488" y="4403725"/>
          <a:ext cx="652462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6" name="Equazione" r:id="rId7" imgW="177480" imgH="215640" progId="Equation.3">
                  <p:embed/>
                </p:oleObj>
              </mc:Choice>
              <mc:Fallback>
                <p:oleObj name="Equazione" r:id="rId7" imgW="17748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1488" y="4403725"/>
                        <a:ext cx="652462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5" name="Object 5"/>
          <p:cNvGraphicFramePr>
            <a:graphicFrameLocks noChangeAspect="1"/>
          </p:cNvGraphicFramePr>
          <p:nvPr/>
        </p:nvGraphicFramePr>
        <p:xfrm>
          <a:off x="5000628" y="5286388"/>
          <a:ext cx="714380" cy="1347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7" name="Equazione" r:id="rId9" imgW="228600" imgH="431640" progId="Equation.3">
                  <p:embed/>
                </p:oleObj>
              </mc:Choice>
              <mc:Fallback>
                <p:oleObj name="Equazione" r:id="rId9" imgW="228600" imgH="431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5286388"/>
                        <a:ext cx="714380" cy="1347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3038" y="838200"/>
            <a:ext cx="625792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913405" y="5973764"/>
            <a:ext cx="6794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Galli, Martinelli, Melchiorri, Pagano, Sherwin, Spergel, PRD submitted, </a:t>
            </a:r>
          </a:p>
          <a:p>
            <a:r>
              <a:rPr lang="it-IT" b="1" dirty="0" smtClean="0"/>
              <a:t>arXiv:1005.3808</a:t>
            </a:r>
            <a:r>
              <a:rPr lang="it-IT" b="1" dirty="0"/>
              <a:t> </a:t>
            </a:r>
            <a:r>
              <a:rPr lang="it-IT" dirty="0" smtClean="0"/>
              <a:t> 2010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1142984"/>
            <a:ext cx="6215106" cy="489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4"/>
          <p:cNvSpPr txBox="1"/>
          <p:nvPr/>
        </p:nvSpPr>
        <p:spPr>
          <a:xfrm>
            <a:off x="913405" y="5973764"/>
            <a:ext cx="6794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Galli, Martinelli, Melchiorri, Pagano, Sherwin, Spergel, PRD submitted, </a:t>
            </a:r>
          </a:p>
          <a:p>
            <a:r>
              <a:rPr lang="it-IT" b="1" dirty="0" smtClean="0"/>
              <a:t>arXiv:1005.3808</a:t>
            </a:r>
            <a:r>
              <a:rPr lang="it-IT" b="1" dirty="0"/>
              <a:t> </a:t>
            </a:r>
            <a:r>
              <a:rPr lang="it-IT" dirty="0" smtClean="0"/>
              <a:t> 2010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071546"/>
            <a:ext cx="5307380" cy="444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4"/>
          <p:cNvSpPr txBox="1"/>
          <p:nvPr/>
        </p:nvSpPr>
        <p:spPr>
          <a:xfrm>
            <a:off x="913405" y="5973764"/>
            <a:ext cx="6794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Galli, Martinelli, Melchiorri, Pagano, Sherwin, Spergel, PRD submitted, </a:t>
            </a:r>
          </a:p>
          <a:p>
            <a:r>
              <a:rPr lang="it-IT" b="1" dirty="0" smtClean="0"/>
              <a:t>arXiv:1005.3808</a:t>
            </a:r>
            <a:r>
              <a:rPr lang="it-IT" b="1" dirty="0"/>
              <a:t> </a:t>
            </a:r>
            <a:r>
              <a:rPr lang="it-IT" dirty="0" smtClean="0"/>
              <a:t> 2010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79886"/>
            <a:ext cx="6500858" cy="502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4"/>
          <p:cNvSpPr txBox="1"/>
          <p:nvPr/>
        </p:nvSpPr>
        <p:spPr>
          <a:xfrm>
            <a:off x="913405" y="5973764"/>
            <a:ext cx="6794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Galli, Martinelli, Melchiorri, Pagano, Sherwin, Spergel, PRD submitted, </a:t>
            </a:r>
          </a:p>
          <a:p>
            <a:r>
              <a:rPr lang="it-IT" b="1" dirty="0" smtClean="0"/>
              <a:t>arXiv:1005.3808</a:t>
            </a:r>
            <a:r>
              <a:rPr lang="it-IT" b="1" dirty="0"/>
              <a:t> </a:t>
            </a:r>
            <a:r>
              <a:rPr lang="it-IT" dirty="0" smtClean="0"/>
              <a:t> 2010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2805" y="2398634"/>
            <a:ext cx="81168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 </a:t>
            </a:r>
            <a:r>
              <a:rPr lang="it-IT" dirty="0" err="1" smtClean="0"/>
              <a:t>Recent</a:t>
            </a:r>
            <a:r>
              <a:rPr lang="it-IT" dirty="0" smtClean="0"/>
              <a:t> CMB </a:t>
            </a:r>
            <a:r>
              <a:rPr lang="it-IT" dirty="0" err="1" smtClean="0"/>
              <a:t>measurements</a:t>
            </a:r>
            <a:r>
              <a:rPr lang="it-IT" dirty="0" smtClean="0"/>
              <a:t> </a:t>
            </a:r>
            <a:r>
              <a:rPr lang="it-IT" dirty="0" err="1" smtClean="0"/>
              <a:t>fully</a:t>
            </a:r>
            <a:r>
              <a:rPr lang="it-IT" dirty="0" smtClean="0"/>
              <a:t> </a:t>
            </a:r>
            <a:r>
              <a:rPr lang="it-IT" dirty="0" err="1" smtClean="0"/>
              <a:t>confirm</a:t>
            </a:r>
            <a:r>
              <a:rPr lang="it-IT" dirty="0" smtClean="0"/>
              <a:t> </a:t>
            </a:r>
            <a:r>
              <a:rPr lang="it-IT" dirty="0" smtClean="0">
                <a:latin typeface="Symbol" pitchFamily="18" charset="2"/>
              </a:rPr>
              <a:t>L</a:t>
            </a:r>
            <a:r>
              <a:rPr lang="it-IT" dirty="0" smtClean="0"/>
              <a:t>-CDM. </a:t>
            </a:r>
            <a:r>
              <a:rPr lang="it-IT" dirty="0" err="1" smtClean="0"/>
              <a:t>Improved</a:t>
            </a:r>
            <a:r>
              <a:rPr lang="it-IT" dirty="0" smtClean="0"/>
              <a:t> </a:t>
            </a:r>
            <a:r>
              <a:rPr lang="it-IT" dirty="0" err="1" smtClean="0"/>
              <a:t>constraints</a:t>
            </a:r>
            <a:r>
              <a:rPr lang="it-IT" dirty="0" smtClean="0"/>
              <a:t> on </a:t>
            </a:r>
            <a:r>
              <a:rPr lang="it-IT" dirty="0" err="1" smtClean="0"/>
              <a:t>inflation</a:t>
            </a:r>
            <a:endParaRPr lang="it-IT" dirty="0" smtClean="0"/>
          </a:p>
          <a:p>
            <a:r>
              <a:rPr lang="it-IT" dirty="0" smtClean="0"/>
              <a:t> </a:t>
            </a: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dirty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future </a:t>
            </a:r>
            <a:r>
              <a:rPr lang="it-IT" dirty="0" err="1" smtClean="0"/>
              <a:t>measurements</a:t>
            </a:r>
            <a:r>
              <a:rPr lang="it-IT" dirty="0" smtClean="0"/>
              <a:t> </a:t>
            </a:r>
            <a:r>
              <a:rPr lang="it-IT" dirty="0" err="1" smtClean="0"/>
              <a:t>constraints</a:t>
            </a:r>
            <a:r>
              <a:rPr lang="it-IT" dirty="0" smtClean="0"/>
              <a:t> on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parameters</a:t>
            </a:r>
            <a:r>
              <a:rPr lang="it-IT" dirty="0" smtClean="0"/>
              <a:t> </a:t>
            </a:r>
            <a:r>
              <a:rPr lang="it-IT" dirty="0" err="1" smtClean="0"/>
              <a:t>related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laboratory</a:t>
            </a:r>
            <a:endParaRPr lang="it-IT" dirty="0" smtClean="0"/>
          </a:p>
          <a:p>
            <a:r>
              <a:rPr lang="it-IT" dirty="0" err="1" smtClean="0"/>
              <a:t>Physics</a:t>
            </a:r>
            <a:r>
              <a:rPr lang="it-IT" dirty="0" smtClean="0"/>
              <a:t> </a:t>
            </a:r>
            <a:r>
              <a:rPr lang="it-IT" dirty="0" err="1" smtClean="0"/>
              <a:t>could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achieved</a:t>
            </a:r>
            <a:r>
              <a:rPr lang="it-IT" dirty="0" smtClean="0"/>
              <a:t>.</a:t>
            </a:r>
          </a:p>
        </p:txBody>
      </p:sp>
      <p:sp>
        <p:nvSpPr>
          <p:cNvPr id="3" name="Rettangolo 2"/>
          <p:cNvSpPr/>
          <p:nvPr/>
        </p:nvSpPr>
        <p:spPr>
          <a:xfrm>
            <a:off x="2285984" y="571480"/>
            <a:ext cx="43304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CONCLUSIONS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31674</TotalTime>
  <Words>390</Words>
  <Application>Microsoft Office PowerPoint</Application>
  <PresentationFormat>On-screen Show (4:3)</PresentationFormat>
  <Paragraphs>78</Paragraphs>
  <Slides>28</Slides>
  <Notes>7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Tema di Office</vt:lpstr>
      <vt:lpstr>Equation</vt:lpstr>
      <vt:lpstr>Equazione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get a bound on a cosmological parameter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Measurements, New Parameters !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Alex</dc:creator>
  <cp:lastModifiedBy>Alex</cp:lastModifiedBy>
  <cp:revision>18</cp:revision>
  <dcterms:created xsi:type="dcterms:W3CDTF">2010-05-16T17:42:24Z</dcterms:created>
  <dcterms:modified xsi:type="dcterms:W3CDTF">2010-07-13T14:07:10Z</dcterms:modified>
</cp:coreProperties>
</file>