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Default Extension="pict" ContentType="image/pict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34.xml" ContentType="application/vnd.openxmlformats-officedocument.presentationml.slid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embeddings/Microsoft_Equation3.bin" ContentType="application/vnd.openxmlformats-officedocument.oleObject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docProps/app.xml" ContentType="application/vnd.openxmlformats-officedocument.extended-properties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Override PartName="/ppt/embeddings/Microsoft_Equation4.bin" ContentType="application/vnd.openxmlformats-officedocument.oleObject"/>
  <Override PartName="/ppt/theme/theme3.xml" ContentType="application/vnd.openxmlformats-officedocument.theme+xml"/>
  <Override PartName="/ppt/slideLayouts/slideLayout2.xml" ContentType="application/vnd.openxmlformats-officedocument.presentationml.slideLayout+xml"/>
  <Default Extension="png" ContentType="image/png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embeddings/Microsoft_Equation5.bin" ContentType="application/vnd.openxmlformats-officedocument.oleObject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embeddings/Microsoft_Equation1.bin" ContentType="application/vnd.openxmlformats-officedocument.oleObje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Default Extension="wmf" ContentType="image/x-wmf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embeddings/Microsoft_Equation2.bin" ContentType="application/vnd.openxmlformats-officedocument.oleObject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>
  <p:sldMasterIdLst>
    <p:sldMasterId r:id="rId1"/>
  </p:sldMasterIdLst>
  <p:notesMasterIdLst>
    <p:notesMasterId r:id="rId39"/>
  </p:notesMasterIdLst>
  <p:handoutMasterIdLst>
    <p:handoutMasterId r:id="rId40"/>
  </p:handoutMasterIdLst>
  <p:sldIdLst>
    <p:sldId id="412" r:id="rId2"/>
    <p:sldId id="863" r:id="rId3"/>
    <p:sldId id="512" r:id="rId4"/>
    <p:sldId id="877" r:id="rId5"/>
    <p:sldId id="878" r:id="rId6"/>
    <p:sldId id="879" r:id="rId7"/>
    <p:sldId id="880" r:id="rId8"/>
    <p:sldId id="852" r:id="rId9"/>
    <p:sldId id="881" r:id="rId10"/>
    <p:sldId id="882" r:id="rId11"/>
    <p:sldId id="887" r:id="rId12"/>
    <p:sldId id="888" r:id="rId13"/>
    <p:sldId id="884" r:id="rId14"/>
    <p:sldId id="883" r:id="rId15"/>
    <p:sldId id="885" r:id="rId16"/>
    <p:sldId id="886" r:id="rId17"/>
    <p:sldId id="859" r:id="rId18"/>
    <p:sldId id="855" r:id="rId19"/>
    <p:sldId id="857" r:id="rId20"/>
    <p:sldId id="864" r:id="rId21"/>
    <p:sldId id="844" r:id="rId22"/>
    <p:sldId id="849" r:id="rId23"/>
    <p:sldId id="850" r:id="rId24"/>
    <p:sldId id="889" r:id="rId25"/>
    <p:sldId id="865" r:id="rId26"/>
    <p:sldId id="866" r:id="rId27"/>
    <p:sldId id="867" r:id="rId28"/>
    <p:sldId id="836" r:id="rId29"/>
    <p:sldId id="837" r:id="rId30"/>
    <p:sldId id="869" r:id="rId31"/>
    <p:sldId id="876" r:id="rId32"/>
    <p:sldId id="870" r:id="rId33"/>
    <p:sldId id="871" r:id="rId34"/>
    <p:sldId id="872" r:id="rId35"/>
    <p:sldId id="874" r:id="rId36"/>
    <p:sldId id="875" r:id="rId37"/>
    <p:sldId id="831" r:id="rId38"/>
  </p:sldIdLst>
  <p:sldSz cx="9144000" cy="6858000" type="screen4x3"/>
  <p:notesSz cx="9280525" cy="69342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32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-111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32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-111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32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-111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32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-111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32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-111" charset="0"/>
        <a:ea typeface="+mn-ea"/>
        <a:cs typeface="+mn-cs"/>
      </a:defRPr>
    </a:lvl5pPr>
    <a:lvl6pPr marL="2286000" algn="l" defTabSz="457200" rtl="0" eaLnBrk="1" latinLnBrk="0" hangingPunct="1">
      <a:defRPr sz="32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-111" charset="0"/>
        <a:ea typeface="+mn-ea"/>
        <a:cs typeface="+mn-cs"/>
      </a:defRPr>
    </a:lvl6pPr>
    <a:lvl7pPr marL="2743200" algn="l" defTabSz="457200" rtl="0" eaLnBrk="1" latinLnBrk="0" hangingPunct="1">
      <a:defRPr sz="32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-111" charset="0"/>
        <a:ea typeface="+mn-ea"/>
        <a:cs typeface="+mn-cs"/>
      </a:defRPr>
    </a:lvl7pPr>
    <a:lvl8pPr marL="3200400" algn="l" defTabSz="457200" rtl="0" eaLnBrk="1" latinLnBrk="0" hangingPunct="1">
      <a:defRPr sz="32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-111" charset="0"/>
        <a:ea typeface="+mn-ea"/>
        <a:cs typeface="+mn-cs"/>
      </a:defRPr>
    </a:lvl8pPr>
    <a:lvl9pPr marL="3657600" algn="l" defTabSz="457200" rtl="0" eaLnBrk="1" latinLnBrk="0" hangingPunct="1">
      <a:defRPr sz="3200" kern="1200">
        <a:solidFill>
          <a:srgbClr val="FFFF00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-111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 useTimings="0">
    <p:present/>
    <p:sldAll/>
    <p:penClr>
      <a:schemeClr val="tx1"/>
    </p:penClr>
  </p:showPr>
  <p:clrMru>
    <a:srgbClr val="00CC99"/>
    <a:srgbClr val="663300"/>
    <a:srgbClr val="FF3300"/>
    <a:srgbClr val="000066"/>
    <a:srgbClr val="996600"/>
    <a:srgbClr val="CCFF33"/>
    <a:srgbClr val="00FF00"/>
    <a:srgbClr val="00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3397" autoAdjust="0"/>
    <p:restoredTop sz="94660"/>
  </p:normalViewPr>
  <p:slideViewPr>
    <p:cSldViewPr>
      <p:cViewPr>
        <p:scale>
          <a:sx n="75" d="100"/>
          <a:sy n="75" d="100"/>
        </p:scale>
        <p:origin x="-1288" y="-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800"/>
    </p:cViewPr>
  </p:sorterViewPr>
  <p:notesViewPr>
    <p:cSldViewPr>
      <p:cViewPr varScale="1">
        <p:scale>
          <a:sx n="50" d="100"/>
          <a:sy n="50" d="100"/>
        </p:scale>
        <p:origin x="-894" y="-78"/>
      </p:cViewPr>
      <p:guideLst>
        <p:guide orient="horz" pos="2160"/>
        <p:guide pos="2879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handoutMaster" Target="handoutMasters/handout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ict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ict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ict"/><Relationship Id="rId2" Type="http://schemas.openxmlformats.org/officeDocument/2006/relationships/image" Target="../media/image26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-1588"/>
            <a:ext cx="4024313" cy="34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l" defTabSz="928688">
              <a:defRPr sz="1000" i="1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57800" y="-1588"/>
            <a:ext cx="4024313" cy="34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defTabSz="928688">
              <a:defRPr sz="1000" i="1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16238" y="527050"/>
            <a:ext cx="3449637" cy="25876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36663" y="3294063"/>
            <a:ext cx="6807200" cy="311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62" tIns="46038" rIns="93662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588" y="6586538"/>
            <a:ext cx="4024313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l" defTabSz="928688">
              <a:defRPr sz="1000" i="1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57800" y="6586538"/>
            <a:ext cx="4024313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defTabSz="928688">
              <a:defRPr sz="1000" i="1">
                <a:solidFill>
                  <a:schemeClr val="tx1"/>
                </a:solidFill>
                <a:effectLst/>
                <a:ea typeface="Times New Roman" pitchFamily="-111" charset="0"/>
                <a:cs typeface="Times New Roman" pitchFamily="-111" charset="0"/>
              </a:defRPr>
            </a:lvl1pPr>
          </a:lstStyle>
          <a:p>
            <a:pPr>
              <a:defRPr/>
            </a:pPr>
            <a:fld id="{298051FE-D431-5D4B-AA28-115980106749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28688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11" charset="-128"/>
        <a:cs typeface="ＭＳ Ｐゴシック" pitchFamily="-111" charset="-128"/>
      </a:defRPr>
    </a:lvl1pPr>
    <a:lvl2pPr marL="461963" algn="l" defTabSz="928688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11" charset="-128"/>
        <a:cs typeface="+mn-cs"/>
      </a:defRPr>
    </a:lvl2pPr>
    <a:lvl3pPr marL="923925" algn="l" defTabSz="928688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11" charset="-128"/>
        <a:cs typeface="+mn-cs"/>
      </a:defRPr>
    </a:lvl3pPr>
    <a:lvl4pPr marL="1382713" algn="l" defTabSz="928688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11" charset="-128"/>
        <a:cs typeface="+mn-cs"/>
      </a:defRPr>
    </a:lvl4pPr>
    <a:lvl5pPr marL="1843088" algn="l" defTabSz="928688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11" charset="-128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EAC9EC-92B3-084F-AA9D-61D37C9BBCDA}" type="slidenum">
              <a:rPr lang="he-IL"/>
              <a:pPr/>
              <a:t>1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111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EAC9EC-92B3-084F-AA9D-61D37C9BBCDA}" type="slidenum">
              <a:rPr lang="he-IL"/>
              <a:pPr/>
              <a:t>2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111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202060-4A71-AA46-A54A-374D69AB3236}" type="slidenum">
              <a:rPr lang="he-IL"/>
              <a:pPr/>
              <a:t>3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e-IL">
              <a:latin typeface="Times New Roman" pitchFamily="-111" charset="0"/>
              <a:ea typeface="Arial" pitchFamily="-111" charset="0"/>
              <a:cs typeface="Arial" pitchFamily="-111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882C88-CFCE-4944-A066-D26B9FD94207}" type="slidenum">
              <a:rPr lang="he-IL"/>
              <a:pPr/>
              <a:t>28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e-IL">
              <a:latin typeface="Times New Roman" pitchFamily="-65" charset="0"/>
              <a:ea typeface="Arial" pitchFamily="-65" charset="0"/>
              <a:cs typeface="Arial" pitchFamily="-65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5970B8-320F-4649-A289-A11BB5691D8B}" type="slidenum">
              <a:rPr lang="he-IL"/>
              <a:pPr/>
              <a:t>29</a:t>
            </a:fld>
            <a:endParaRPr lang="en-US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16238" y="531813"/>
            <a:ext cx="3446462" cy="2584450"/>
          </a:xfrm>
          <a:ln cap="flat"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6663" y="3294063"/>
            <a:ext cx="6805612" cy="3119437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-65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882C88-CFCE-4944-A066-D26B9FD94207}" type="slidenum">
              <a:rPr lang="he-IL"/>
              <a:pPr/>
              <a:t>35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e-IL">
              <a:latin typeface="Times New Roman" pitchFamily="-65" charset="0"/>
              <a:ea typeface="Arial" pitchFamily="-65" charset="0"/>
              <a:cs typeface="Arial" pitchFamily="-65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7"/>
          <p:cNvCxnSpPr>
            <a:cxnSpLocks noChangeShapeType="1"/>
          </p:cNvCxnSpPr>
          <p:nvPr userDrawn="1"/>
        </p:nvCxnSpPr>
        <p:spPr bwMode="auto">
          <a:xfrm>
            <a:off x="1071563" y="714375"/>
            <a:ext cx="7643812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8"/>
              </a:srgbClr>
            </a:outerShdw>
          </a:effectLst>
        </p:spPr>
      </p:cxnSp>
      <p:cxnSp>
        <p:nvCxnSpPr>
          <p:cNvPr id="4" name="直線コネクタ 8"/>
          <p:cNvCxnSpPr>
            <a:cxnSpLocks noChangeShapeType="1"/>
          </p:cNvCxnSpPr>
          <p:nvPr userDrawn="1"/>
        </p:nvCxnSpPr>
        <p:spPr bwMode="auto">
          <a:xfrm rot="10800000">
            <a:off x="357188" y="6642100"/>
            <a:ext cx="8786812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8"/>
              </a:srgbClr>
            </a:outerShdw>
          </a:effectLst>
        </p:spPr>
      </p:cxnSp>
      <p:sp>
        <p:nvSpPr>
          <p:cNvPr id="11" name="タイトル 1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5" name="日付プレースホルダ 11"/>
          <p:cNvSpPr>
            <a:spLocks noGrp="1"/>
          </p:cNvSpPr>
          <p:nvPr>
            <p:ph type="dt" sz="half" idx="10"/>
          </p:nvPr>
        </p:nvSpPr>
        <p:spPr>
          <a:xfrm>
            <a:off x="457200" y="656431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ja-JP"/>
              <a:t>April 19, 2010</a:t>
            </a:r>
            <a:endParaRPr lang="ja-JP" altLang="en-US"/>
          </a:p>
        </p:txBody>
      </p:sp>
      <p:sp>
        <p:nvSpPr>
          <p:cNvPr id="6" name="スライド番号プレースホルダ 12"/>
          <p:cNvSpPr>
            <a:spLocks noGrp="1"/>
          </p:cNvSpPr>
          <p:nvPr>
            <p:ph type="sldNum" sz="quarter" idx="11"/>
          </p:nvPr>
        </p:nvSpPr>
        <p:spPr>
          <a:xfrm>
            <a:off x="6553200" y="656431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F14883B-CD0F-6047-AA5F-4FF8DB384D7D}" type="slidenum">
              <a:rPr lang="ja-JP" altLang="en-US"/>
              <a:pPr/>
              <a:t>‹#›</a:t>
            </a:fld>
            <a:endParaRPr lang="ja-JP" altLang="en-US"/>
          </a:p>
        </p:txBody>
      </p:sp>
      <p:sp>
        <p:nvSpPr>
          <p:cNvPr id="7" name="フッター プレースホルダ 13"/>
          <p:cNvSpPr>
            <a:spLocks noGrp="1"/>
          </p:cNvSpPr>
          <p:nvPr>
            <p:ph type="ftr" sz="quarter" idx="12"/>
          </p:nvPr>
        </p:nvSpPr>
        <p:spPr>
          <a:xfrm>
            <a:off x="2743200" y="6553200"/>
            <a:ext cx="3962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ja-JP"/>
              <a:t>Deciphering the Ancient Universe with Gamma-Ray Bursts</a:t>
            </a:r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.xml"/><Relationship Id="rId3" Type="http://schemas.openxmlformats.org/officeDocument/2006/relationships/oleObject" Target="../embeddings/Microsoft_Equation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wmf"/><Relationship Id="rId3" Type="http://schemas.openxmlformats.org/officeDocument/2006/relationships/image" Target="../media/image16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3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4.bin"/><Relationship Id="rId4" Type="http://schemas.openxmlformats.org/officeDocument/2006/relationships/oleObject" Target="../embeddings/Microsoft_Equation5.bin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1026"/>
          <p:cNvSpPr>
            <a:spLocks noChangeArrowheads="1"/>
          </p:cNvSpPr>
          <p:nvPr/>
        </p:nvSpPr>
        <p:spPr bwMode="auto">
          <a:xfrm>
            <a:off x="1676400" y="485775"/>
            <a:ext cx="7467600" cy="652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6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Understanding     the prompt emission of GRBs after Fermi</a:t>
            </a:r>
            <a:endParaRPr lang="en-US" sz="6000" b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l">
              <a:defRPr/>
            </a:pPr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Tsvi Piran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  <a:p>
            <a:pPr algn="l">
              <a:defRPr/>
            </a:pPr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Hebrew University, Jerusalem</a:t>
            </a:r>
          </a:p>
          <a:p>
            <a:pPr algn="l">
              <a:defRPr/>
            </a:pPr>
            <a:endParaRPr lang="en-US" sz="2800" b="1" dirty="0" smtClean="0">
              <a:solidFill>
                <a:srgbClr val="00FF99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l">
              <a:defRPr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(E. 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Nakar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P. Kumar, R. Sari, Y. Fan, Y. 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Zou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F. Genet, D. 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Guetta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 D. 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Wanderman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P. 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Biniamini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</a:p>
          <a:p>
            <a:pPr algn="l">
              <a:defRPr/>
            </a:pPr>
            <a:r>
              <a:rPr lang="en-US" sz="2000" b="1" dirty="0" smtClean="0">
                <a:solidFill>
                  <a:srgbClr val="00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en-US" sz="2000" b="1" dirty="0">
              <a:solidFill>
                <a:srgbClr val="00FF99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l">
              <a:defRPr/>
            </a:pPr>
            <a:r>
              <a:rPr lang="en-US" sz="3600" b="1" dirty="0">
                <a:solidFill>
                  <a:srgbClr val="00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en-US" sz="3600" b="1" dirty="0">
                <a:solidFill>
                  <a:srgbClr val="00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en-US" sz="3600" b="1" dirty="0">
              <a:solidFill>
                <a:srgbClr val="00FF99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1026"/>
          <p:cNvSpPr>
            <a:spLocks noChangeArrowheads="1"/>
          </p:cNvSpPr>
          <p:nvPr/>
        </p:nvSpPr>
        <p:spPr bwMode="auto">
          <a:xfrm>
            <a:off x="1835150" y="333375"/>
            <a:ext cx="7308850" cy="652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6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Mis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-Understanding     the prompt emission of GRBs after Fermi</a:t>
            </a:r>
            <a:endParaRPr lang="en-US" sz="6000" b="1" dirty="0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l">
              <a:defRPr/>
            </a:pPr>
            <a:r>
              <a:rPr lang="en-US" sz="5400" b="1" dirty="0">
                <a:solidFill>
                  <a:srgbClr val="40404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Tsvi Piran</a:t>
            </a:r>
            <a:r>
              <a:rPr lang="en-US" sz="3600" b="1" dirty="0">
                <a:solidFill>
                  <a:srgbClr val="40404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  <a:p>
            <a:pPr algn="l">
              <a:defRPr/>
            </a:pPr>
            <a:r>
              <a:rPr lang="en-US" sz="2800" b="1" dirty="0" smtClean="0">
                <a:solidFill>
                  <a:srgbClr val="40404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Hebrew University, Jerusalem</a:t>
            </a:r>
          </a:p>
          <a:p>
            <a:pPr algn="l">
              <a:defRPr/>
            </a:pPr>
            <a:endParaRPr lang="en-US" sz="2800" b="1" dirty="0" smtClean="0">
              <a:solidFill>
                <a:srgbClr val="00FF99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l">
              <a:defRPr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(E. 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Nakar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P. Kumar, R. Sari, Y. Fan, Y. 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Zou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F. Genet, D. 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Guetta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 D. 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Wanderman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P. 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Biniamini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l">
              <a:defRPr/>
            </a:pPr>
            <a:r>
              <a:rPr lang="en-US" sz="3600" b="1" dirty="0">
                <a:solidFill>
                  <a:srgbClr val="00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en-US" sz="3600" b="1" dirty="0">
                <a:solidFill>
                  <a:srgbClr val="00FF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en-US" sz="3600" b="1" dirty="0">
              <a:solidFill>
                <a:srgbClr val="00FF99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772400" cy="1143001"/>
          </a:xfrm>
        </p:spPr>
        <p:txBody>
          <a:bodyPr/>
          <a:lstStyle/>
          <a:p>
            <a:pPr algn="ctr">
              <a:defRPr/>
            </a:pPr>
            <a:r>
              <a:rPr lang="en-US" sz="4800" b="1" dirty="0">
                <a:solidFill>
                  <a:srgbClr val="10253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+mj-ea"/>
                <a:cs typeface="+mj-cs"/>
              </a:rPr>
              <a:t>OUTLINE</a:t>
            </a:r>
          </a:p>
        </p:txBody>
      </p:sp>
      <p:sp>
        <p:nvSpPr>
          <p:cNvPr id="301059" name="Rectangle 3"/>
          <p:cNvSpPr>
            <a:spLocks noChangeArrowheads="1"/>
          </p:cNvSpPr>
          <p:nvPr/>
        </p:nvSpPr>
        <p:spPr bwMode="auto">
          <a:xfrm>
            <a:off x="762000" y="1447800"/>
            <a:ext cx="7772400" cy="474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prstTxWarp prst="textNoShape">
              <a:avLst/>
            </a:prstTxWarp>
          </a:bodyPr>
          <a:lstStyle/>
          <a:p>
            <a:pPr marL="342900" lvl="1" indent="-342900" algn="l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-111" charset="2"/>
              <a:buChar char="n"/>
            </a:pPr>
            <a:r>
              <a:rPr lang="en-US" sz="3600" b="1" dirty="0" smtClean="0">
                <a:solidFill>
                  <a:srgbClr val="10253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Implication of Fermi’s observations of high energy emission</a:t>
            </a:r>
          </a:p>
          <a:p>
            <a:pPr marL="800100" lvl="2" indent="-342900" algn="l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-111" charset="2"/>
              <a:buChar char="n"/>
            </a:pPr>
            <a:r>
              <a:rPr lang="en-US" sz="3600" b="1" dirty="0" smtClean="0">
                <a:solidFill>
                  <a:srgbClr val="10253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Opacity limits</a:t>
            </a:r>
          </a:p>
          <a:p>
            <a:pPr marL="800100" lvl="2" indent="-342900" algn="l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-111" charset="2"/>
              <a:buChar char="n"/>
            </a:pPr>
            <a:r>
              <a:rPr lang="en-US" sz="3600" b="1" dirty="0" smtClean="0">
                <a:solidFill>
                  <a:srgbClr val="10253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Limits on the prompt emission</a:t>
            </a:r>
          </a:p>
          <a:p>
            <a:pPr marL="342900" lvl="1" indent="-342900" algn="l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-111" charset="2"/>
              <a:buChar char="n"/>
            </a:pPr>
            <a:r>
              <a:rPr lang="en-US" sz="3600" b="1" dirty="0" err="1" smtClean="0">
                <a:solidFill>
                  <a:srgbClr val="10253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GeV</a:t>
            </a:r>
            <a:r>
              <a:rPr lang="en-US" sz="3600" b="1" dirty="0" smtClean="0">
                <a:solidFill>
                  <a:srgbClr val="10253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from external shocks</a:t>
            </a:r>
            <a:endParaRPr lang="en-US" dirty="0" smtClean="0">
              <a:solidFill>
                <a:srgbClr val="10253F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expectations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second high energy component due to Inverse Compton</a:t>
            </a:r>
            <a:endParaRPr lang="en-US" dirty="0"/>
          </a:p>
        </p:txBody>
      </p:sp>
      <p:graphicFrame>
        <p:nvGraphicFramePr>
          <p:cNvPr id="336898" name="Object 2"/>
          <p:cNvGraphicFramePr>
            <a:graphicFrameLocks noChangeAspect="1"/>
          </p:cNvGraphicFramePr>
          <p:nvPr/>
        </p:nvGraphicFramePr>
        <p:xfrm>
          <a:off x="609600" y="2960688"/>
          <a:ext cx="8248650" cy="2220912"/>
        </p:xfrm>
        <a:graphic>
          <a:graphicData uri="http://schemas.openxmlformats.org/presentationml/2006/ole">
            <p:oleObj spid="_x0000_s336898" name="Equation" r:id="rId3" imgW="2921000" imgH="685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Blazar’s</a:t>
            </a:r>
            <a:r>
              <a:rPr lang="en-US" dirty="0" smtClean="0"/>
              <a:t> spectrum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574800"/>
            <a:ext cx="5994400" cy="528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H.E.S.S. Observations of a </a:t>
            </a:r>
            <a:r>
              <a:rPr lang="en-US" dirty="0" err="1" smtClean="0"/>
              <a:t>Blazar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1854200"/>
            <a:ext cx="4799184" cy="500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/>
          <a:lstStyle/>
          <a:p>
            <a:r>
              <a:rPr lang="en-US" dirty="0" smtClean="0"/>
              <a:t>Expectations for the prompt spectrum (e.g. Fan &amp; TP 2008)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720850"/>
            <a:ext cx="6248400" cy="47081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7772400" cy="1470025"/>
          </a:xfrm>
        </p:spPr>
        <p:txBody>
          <a:bodyPr/>
          <a:lstStyle/>
          <a:p>
            <a:r>
              <a:rPr lang="en-US" dirty="0" smtClean="0"/>
              <a:t>Fermi’s Observations and prompt GRB emission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600200" y="2286000"/>
            <a:ext cx="6400800" cy="4267200"/>
          </a:xfrm>
        </p:spPr>
        <p:txBody>
          <a:bodyPr/>
          <a:lstStyle/>
          <a:p>
            <a:pPr algn="l"/>
            <a:r>
              <a:rPr lang="en-US" dirty="0" smtClean="0"/>
              <a:t>The origin of the prompt emission is not clear:</a:t>
            </a:r>
          </a:p>
          <a:p>
            <a:pPr lvl="1" algn="l">
              <a:buFont typeface="Arial"/>
              <a:buChar char="•"/>
            </a:pPr>
            <a:r>
              <a:rPr lang="en-US" dirty="0" smtClean="0"/>
              <a:t>Synchrotron</a:t>
            </a:r>
          </a:p>
          <a:p>
            <a:pPr lvl="1" algn="l">
              <a:buFont typeface="Arial"/>
              <a:buChar char="•"/>
            </a:pPr>
            <a:r>
              <a:rPr lang="en-US" dirty="0" smtClean="0"/>
              <a:t>Synchrotron Self Compton</a:t>
            </a:r>
          </a:p>
          <a:p>
            <a:pPr lvl="1" algn="l">
              <a:buFont typeface="Arial"/>
              <a:buChar char="•"/>
            </a:pPr>
            <a:r>
              <a:rPr lang="en-US" dirty="0" smtClean="0"/>
              <a:t>Inverse Compton of external radiation field? </a:t>
            </a:r>
          </a:p>
          <a:p>
            <a:pPr lvl="1" algn="l">
              <a:buFont typeface="Arial"/>
              <a:buChar char="•"/>
            </a:pPr>
            <a:r>
              <a:rPr lang="en-US" dirty="0" err="1" smtClean="0"/>
              <a:t>Comptonized</a:t>
            </a:r>
            <a:r>
              <a:rPr lang="en-US" dirty="0" smtClean="0"/>
              <a:t> thermal component</a:t>
            </a:r>
            <a:endParaRPr lang="he-IL" dirty="0" smtClean="0"/>
          </a:p>
          <a:p>
            <a:pPr algn="l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Fermi’s observations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1066800" y="762000"/>
            <a:ext cx="6553200" cy="4889500"/>
            <a:chOff x="1530" y="2208"/>
            <a:chExt cx="2550" cy="1787"/>
          </a:xfrm>
        </p:grpSpPr>
        <p:pic>
          <p:nvPicPr>
            <p:cNvPr id="5" name="Picture 37" descr="spect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530" y="2208"/>
              <a:ext cx="2550" cy="1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Line 38"/>
            <p:cNvSpPr>
              <a:spLocks noChangeShapeType="1"/>
            </p:cNvSpPr>
            <p:nvPr/>
          </p:nvSpPr>
          <p:spPr bwMode="auto">
            <a:xfrm>
              <a:off x="2280" y="2708"/>
              <a:ext cx="504" cy="0"/>
            </a:xfrm>
            <a:prstGeom prst="line">
              <a:avLst/>
            </a:prstGeom>
            <a:noFill/>
            <a:ln w="57150">
              <a:solidFill>
                <a:srgbClr val="FF00AA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39"/>
            <p:cNvSpPr>
              <a:spLocks noChangeShapeType="1"/>
            </p:cNvSpPr>
            <p:nvPr/>
          </p:nvSpPr>
          <p:spPr bwMode="auto">
            <a:xfrm>
              <a:off x="2648" y="2676"/>
              <a:ext cx="508" cy="0"/>
            </a:xfrm>
            <a:prstGeom prst="line">
              <a:avLst/>
            </a:prstGeom>
            <a:noFill/>
            <a:ln w="57150">
              <a:solidFill>
                <a:srgbClr val="00FF1D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8" name="AutoShape 40"/>
            <p:cNvCxnSpPr>
              <a:cxnSpLocks noChangeShapeType="1"/>
            </p:cNvCxnSpPr>
            <p:nvPr/>
          </p:nvCxnSpPr>
          <p:spPr bwMode="auto">
            <a:xfrm rot="16200000" flipH="1">
              <a:off x="3144" y="2515"/>
              <a:ext cx="1" cy="1"/>
            </a:xfrm>
            <a:prstGeom prst="bentConnector3">
              <a:avLst>
                <a:gd name="adj1" fmla="val 14400005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</p:grp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-228600" y="5487988"/>
            <a:ext cx="9372600" cy="2055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159480" rIns="0" bIns="46800">
            <a:prstTxWarp prst="textNoShape">
              <a:avLst/>
            </a:prstTxWarp>
          </a:bodyPr>
          <a:lstStyle/>
          <a:p>
            <a:pPr marL="280988" indent="-280988">
              <a:lnSpc>
                <a:spcPct val="76000"/>
              </a:lnSpc>
              <a:spcBef>
                <a:spcPts val="450"/>
              </a:spcBef>
              <a:buFont typeface="Arial" pitchFamily="-65" charset="0"/>
              <a:buChar char="•"/>
              <a:tabLst>
                <a:tab pos="280988" algn="l"/>
                <a:tab pos="738188" algn="l"/>
                <a:tab pos="1195388" algn="l"/>
                <a:tab pos="1652588" algn="l"/>
                <a:tab pos="2109788" algn="l"/>
                <a:tab pos="2566988" algn="l"/>
                <a:tab pos="3024188" algn="l"/>
                <a:tab pos="3481388" algn="l"/>
                <a:tab pos="3938588" algn="l"/>
                <a:tab pos="4395788" algn="l"/>
                <a:tab pos="4852988" algn="l"/>
                <a:tab pos="5310188" algn="l"/>
                <a:tab pos="5767388" algn="l"/>
                <a:tab pos="6224588" algn="l"/>
                <a:tab pos="6681788" algn="l"/>
                <a:tab pos="7138988" algn="l"/>
                <a:tab pos="7596188" algn="l"/>
                <a:tab pos="8053388" algn="l"/>
                <a:tab pos="8510588" algn="l"/>
                <a:tab pos="8967788" algn="l"/>
                <a:tab pos="9424988" algn="l"/>
              </a:tabLst>
            </a:pPr>
            <a:r>
              <a:rPr lang="en-GB" altLang="ja-JP" b="1" dirty="0" smtClean="0">
                <a:solidFill>
                  <a:srgbClr val="FF0000"/>
                </a:solidFill>
              </a:rPr>
              <a:t>The </a:t>
            </a:r>
            <a:r>
              <a:rPr lang="en-GB" altLang="ja-JP" b="1" dirty="0">
                <a:solidFill>
                  <a:srgbClr val="FF0000"/>
                </a:solidFill>
              </a:rPr>
              <a:t>LAT detects ~10 GRBs/year</a:t>
            </a:r>
          </a:p>
          <a:p>
            <a:pPr marL="733425" lvl="1" indent="-276225">
              <a:lnSpc>
                <a:spcPct val="76000"/>
              </a:lnSpc>
              <a:spcBef>
                <a:spcPts val="450"/>
              </a:spcBef>
              <a:buFont typeface="Times New Roman" pitchFamily="-65" charset="0"/>
              <a:buChar char="–"/>
              <a:tabLst>
                <a:tab pos="280988" algn="l"/>
                <a:tab pos="738188" algn="l"/>
                <a:tab pos="1195388" algn="l"/>
                <a:tab pos="1652588" algn="l"/>
                <a:tab pos="2109788" algn="l"/>
                <a:tab pos="2566988" algn="l"/>
                <a:tab pos="3024188" algn="l"/>
                <a:tab pos="3481388" algn="l"/>
                <a:tab pos="3938588" algn="l"/>
                <a:tab pos="4395788" algn="l"/>
                <a:tab pos="4852988" algn="l"/>
                <a:tab pos="5310188" algn="l"/>
                <a:tab pos="5767388" algn="l"/>
                <a:tab pos="6224588" algn="l"/>
                <a:tab pos="6681788" algn="l"/>
                <a:tab pos="7138988" algn="l"/>
                <a:tab pos="7596188" algn="l"/>
                <a:tab pos="8053388" algn="l"/>
                <a:tab pos="8510588" algn="l"/>
                <a:tab pos="8967788" algn="l"/>
                <a:tab pos="9424988" algn="l"/>
              </a:tabLst>
            </a:pPr>
            <a:r>
              <a:rPr lang="en-GB" altLang="ja-JP" b="1" dirty="0">
                <a:solidFill>
                  <a:srgbClr val="FF0000"/>
                </a:solidFill>
              </a:rPr>
              <a:t>17 total as of </a:t>
            </a:r>
            <a:r>
              <a:rPr lang="en-GB" altLang="ja-JP" b="1" dirty="0" smtClean="0">
                <a:solidFill>
                  <a:srgbClr val="FF0000"/>
                </a:solidFill>
              </a:rPr>
              <a:t>today</a:t>
            </a:r>
            <a:endParaRPr lang="en-GB" altLang="ja-JP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GRB090510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図 14" descr="grb090510_spec.png"/>
          <p:cNvPicPr>
            <a:picLocks noChangeAspect="1"/>
          </p:cNvPicPr>
          <p:nvPr/>
        </p:nvPicPr>
        <p:blipFill>
          <a:blip r:embed="rId2"/>
          <a:srcRect r="7054"/>
          <a:stretch>
            <a:fillRect/>
          </a:stretch>
        </p:blipFill>
        <p:spPr bwMode="auto">
          <a:xfrm>
            <a:off x="1143000" y="1447800"/>
            <a:ext cx="6477000" cy="5102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Delayed </a:t>
            </a:r>
            <a:r>
              <a:rPr lang="en-US" dirty="0" err="1" smtClean="0"/>
              <a:t>GeV</a:t>
            </a:r>
            <a:r>
              <a:rPr lang="en-US" dirty="0" smtClean="0"/>
              <a:t> emission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 r="7576"/>
          <a:stretch>
            <a:fillRect/>
          </a:stretch>
        </p:blipFill>
        <p:spPr bwMode="auto">
          <a:xfrm>
            <a:off x="152400" y="1295400"/>
            <a:ext cx="4114800" cy="5083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" name="テキスト ボックス 9"/>
          <p:cNvSpPr txBox="1">
            <a:spLocks noChangeArrowheads="1"/>
          </p:cNvSpPr>
          <p:nvPr/>
        </p:nvSpPr>
        <p:spPr bwMode="auto">
          <a:xfrm>
            <a:off x="1828800" y="1447800"/>
            <a:ext cx="105649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</a:rPr>
              <a:t>8-14.3keV</a:t>
            </a:r>
            <a:endParaRPr lang="ja-JP" altLang="en-US" sz="1600" dirty="0">
              <a:solidFill>
                <a:srgbClr val="000000"/>
              </a:solidFill>
            </a:endParaRPr>
          </a:p>
        </p:txBody>
      </p:sp>
      <p:sp>
        <p:nvSpPr>
          <p:cNvPr id="6" name="テキスト ボックス 10"/>
          <p:cNvSpPr txBox="1">
            <a:spLocks noChangeArrowheads="1"/>
          </p:cNvSpPr>
          <p:nvPr/>
        </p:nvSpPr>
        <p:spPr bwMode="auto">
          <a:xfrm>
            <a:off x="1752600" y="2362200"/>
            <a:ext cx="13129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</a:rPr>
              <a:t>14.3-260 </a:t>
            </a:r>
            <a:r>
              <a:rPr lang="en-US" altLang="ja-JP" sz="1600" dirty="0" err="1">
                <a:solidFill>
                  <a:srgbClr val="000000"/>
                </a:solidFill>
              </a:rPr>
              <a:t>keV</a:t>
            </a:r>
            <a:endParaRPr lang="ja-JP" altLang="en-US" sz="1600" dirty="0">
              <a:solidFill>
                <a:srgbClr val="000000"/>
              </a:solidFill>
            </a:endParaRPr>
          </a:p>
        </p:txBody>
      </p:sp>
      <p:sp>
        <p:nvSpPr>
          <p:cNvPr id="7" name="テキスト ボックス 11"/>
          <p:cNvSpPr txBox="1">
            <a:spLocks noChangeArrowheads="1"/>
          </p:cNvSpPr>
          <p:nvPr/>
        </p:nvSpPr>
        <p:spPr bwMode="auto">
          <a:xfrm>
            <a:off x="1752600" y="3048000"/>
            <a:ext cx="11876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</a:rPr>
              <a:t>0.26-5 </a:t>
            </a:r>
            <a:r>
              <a:rPr lang="en-US" altLang="ja-JP" sz="1600" dirty="0" err="1">
                <a:solidFill>
                  <a:srgbClr val="000000"/>
                </a:solidFill>
              </a:rPr>
              <a:t>MeV</a:t>
            </a:r>
            <a:endParaRPr lang="ja-JP" altLang="en-US" sz="1600" dirty="0">
              <a:solidFill>
                <a:srgbClr val="000000"/>
              </a:solidFill>
            </a:endParaRPr>
          </a:p>
        </p:txBody>
      </p:sp>
      <p:sp>
        <p:nvSpPr>
          <p:cNvPr id="8" name="テキスト ボックス 12"/>
          <p:cNvSpPr txBox="1">
            <a:spLocks noChangeArrowheads="1"/>
          </p:cNvSpPr>
          <p:nvPr/>
        </p:nvSpPr>
        <p:spPr bwMode="auto">
          <a:xfrm>
            <a:off x="1752600" y="3886200"/>
            <a:ext cx="13090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</a:rPr>
              <a:t>LAT all event</a:t>
            </a:r>
            <a:endParaRPr lang="ja-JP" altLang="en-US" sz="1600" dirty="0">
              <a:solidFill>
                <a:srgbClr val="000000"/>
              </a:solidFill>
            </a:endParaRPr>
          </a:p>
        </p:txBody>
      </p:sp>
      <p:sp>
        <p:nvSpPr>
          <p:cNvPr id="9" name="テキスト ボックス 13"/>
          <p:cNvSpPr txBox="1">
            <a:spLocks noChangeArrowheads="1"/>
          </p:cNvSpPr>
          <p:nvPr/>
        </p:nvSpPr>
        <p:spPr bwMode="auto">
          <a:xfrm>
            <a:off x="1905000" y="4876800"/>
            <a:ext cx="10811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</a:rPr>
              <a:t>&gt;100 </a:t>
            </a:r>
            <a:r>
              <a:rPr lang="en-US" altLang="ja-JP" sz="1600" dirty="0" err="1">
                <a:solidFill>
                  <a:srgbClr val="000000"/>
                </a:solidFill>
              </a:rPr>
              <a:t>MeV</a:t>
            </a:r>
            <a:endParaRPr lang="ja-JP" altLang="en-US" sz="1600" dirty="0">
              <a:solidFill>
                <a:srgbClr val="000000"/>
              </a:solidFill>
            </a:endParaRPr>
          </a:p>
        </p:txBody>
      </p:sp>
      <p:sp>
        <p:nvSpPr>
          <p:cNvPr id="10" name="テキスト ボックス 14"/>
          <p:cNvSpPr txBox="1">
            <a:spLocks noChangeArrowheads="1"/>
          </p:cNvSpPr>
          <p:nvPr/>
        </p:nvSpPr>
        <p:spPr bwMode="auto">
          <a:xfrm>
            <a:off x="2209800" y="5562600"/>
            <a:ext cx="79040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1600" dirty="0">
                <a:solidFill>
                  <a:srgbClr val="000000"/>
                </a:solidFill>
              </a:rPr>
              <a:t>&gt;1GeV</a:t>
            </a:r>
            <a:endParaRPr lang="ja-JP" altLang="en-US" sz="1600" dirty="0">
              <a:solidFill>
                <a:srgbClr val="000000"/>
              </a:solidFill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22800" y="1295400"/>
            <a:ext cx="4368800" cy="5105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Lived </a:t>
            </a:r>
            <a:r>
              <a:rPr lang="en-US" dirty="0" err="1" smtClean="0"/>
              <a:t>GeV</a:t>
            </a:r>
            <a:r>
              <a:rPr lang="en-US" dirty="0" smtClean="0"/>
              <a:t> emission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400" y="1700213"/>
            <a:ext cx="4686300" cy="4852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Fermi – strong upper limits on </a:t>
            </a:r>
            <a:r>
              <a:rPr lang="en-US" dirty="0" err="1" smtClean="0"/>
              <a:t>GeV</a:t>
            </a:r>
            <a:r>
              <a:rPr lang="en-US" dirty="0" smtClean="0"/>
              <a:t> emission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24000"/>
            <a:ext cx="7223931" cy="49768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 Stronger limits on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Gev</a:t>
            </a:r>
            <a:r>
              <a:rPr lang="en-US" dirty="0" err="1" smtClean="0"/>
              <a:t>/E</a:t>
            </a:r>
            <a:r>
              <a:rPr lang="en-US" baseline="-25000" dirty="0" err="1" smtClean="0"/>
              <a:t>MeV</a:t>
            </a:r>
            <a:endParaRPr lang="en-US" baseline="-25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332037"/>
            <a:ext cx="8229600" cy="4525963"/>
          </a:xfrm>
        </p:spPr>
        <p:txBody>
          <a:bodyPr/>
          <a:lstStyle/>
          <a:p>
            <a:r>
              <a:rPr lang="en-US" dirty="0" smtClean="0"/>
              <a:t>These limits are for LAT detected GRBs. </a:t>
            </a:r>
          </a:p>
          <a:p>
            <a:r>
              <a:rPr lang="en-US" dirty="0" smtClean="0"/>
              <a:t>Even stronger limits arise from LAT undetected GRBs (</a:t>
            </a:r>
            <a:r>
              <a:rPr lang="en-US" dirty="0" err="1" smtClean="0"/>
              <a:t>Guetta</a:t>
            </a:r>
            <a:r>
              <a:rPr lang="en-US" dirty="0" smtClean="0"/>
              <a:t>, </a:t>
            </a:r>
            <a:r>
              <a:rPr lang="en-US" dirty="0" err="1" smtClean="0"/>
              <a:t>Pian</a:t>
            </a:r>
            <a:r>
              <a:rPr lang="en-US" dirty="0" smtClean="0"/>
              <a:t> Waxman, 10; </a:t>
            </a:r>
            <a:r>
              <a:rPr lang="en-US" dirty="0" err="1" smtClean="0"/>
              <a:t>Beniamini</a:t>
            </a:r>
            <a:r>
              <a:rPr lang="en-US" dirty="0" smtClean="0"/>
              <a:t>, </a:t>
            </a:r>
            <a:r>
              <a:rPr lang="en-US" dirty="0" err="1" smtClean="0"/>
              <a:t>Guetta</a:t>
            </a:r>
            <a:r>
              <a:rPr lang="en-US" dirty="0" smtClean="0"/>
              <a:t>, </a:t>
            </a:r>
            <a:r>
              <a:rPr lang="en-US" dirty="0" err="1" smtClean="0"/>
              <a:t>Nakar</a:t>
            </a:r>
            <a:r>
              <a:rPr lang="en-US" dirty="0" smtClean="0"/>
              <a:t>,  TP 10)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Limits on Synchrotron Parameters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523875" y="1741487"/>
          <a:ext cx="8248650" cy="2220913"/>
        </p:xfrm>
        <a:graphic>
          <a:graphicData uri="http://schemas.openxmlformats.org/presentationml/2006/ole">
            <p:oleObj spid="_x0000_s346114" name="Equation" r:id="rId3" imgW="2921000" imgH="685800" progId="Equation.3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4368224"/>
            <a:ext cx="777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This rules out the </a:t>
            </a:r>
            <a:r>
              <a:rPr lang="en-US" dirty="0" err="1" smtClean="0">
                <a:solidFill>
                  <a:schemeClr val="tx1"/>
                </a:solidFill>
              </a:rPr>
              <a:t>γ</a:t>
            </a:r>
            <a:r>
              <a:rPr lang="en-US" baseline="-25000" dirty="0" err="1" smtClean="0">
                <a:solidFill>
                  <a:schemeClr val="tx1"/>
                </a:solidFill>
              </a:rPr>
              <a:t>e</a:t>
            </a:r>
            <a:r>
              <a:rPr lang="en-US" dirty="0" smtClean="0">
                <a:solidFill>
                  <a:schemeClr val="tx1"/>
                </a:solidFill>
              </a:rPr>
              <a:t> ≈100 electrons in the region that emits the prompt </a:t>
            </a:r>
            <a:r>
              <a:rPr lang="en-US" dirty="0" err="1" smtClean="0">
                <a:solidFill>
                  <a:schemeClr val="tx1"/>
                </a:solidFill>
              </a:rPr>
              <a:t>γ</a:t>
            </a:r>
            <a:r>
              <a:rPr lang="en-US" dirty="0" smtClean="0">
                <a:solidFill>
                  <a:schemeClr val="tx1"/>
                </a:solidFill>
              </a:rPr>
              <a:t>-rays 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タイトル 1"/>
          <p:cNvSpPr>
            <a:spLocks noGrp="1"/>
          </p:cNvSpPr>
          <p:nvPr>
            <p:ph type="title"/>
          </p:nvPr>
        </p:nvSpPr>
        <p:spPr>
          <a:xfrm>
            <a:off x="457200" y="-142875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ja-JP" sz="3200"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65" charset="0"/>
                <a:ea typeface="Arial" pitchFamily="-65" charset="0"/>
                <a:cs typeface="Arial" pitchFamily="-65" charset="0"/>
              </a:rPr>
              <a:t>Limit on bulk Lorentz factor</a:t>
            </a:r>
            <a:endParaRPr lang="ja-JP" altLang="en-US" sz="3200">
              <a:effectLst>
                <a:outerShdw blurRad="38100" dist="38100" dir="2700000" algn="tl">
                  <a:srgbClr val="DDDDDD"/>
                </a:outerShdw>
              </a:effectLst>
              <a:latin typeface="Arial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243" name="テキスト ボックス 3"/>
          <p:cNvSpPr txBox="1">
            <a:spLocks noChangeArrowheads="1"/>
          </p:cNvSpPr>
          <p:nvPr/>
        </p:nvSpPr>
        <p:spPr bwMode="auto">
          <a:xfrm>
            <a:off x="393700" y="1000125"/>
            <a:ext cx="795602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b="1" dirty="0">
                <a:solidFill>
                  <a:schemeClr val="tx1"/>
                </a:solidFill>
              </a:rPr>
              <a:t>Due to large luminosity and small emitting region, optical depth for the </a:t>
            </a:r>
          </a:p>
          <a:p>
            <a:r>
              <a:rPr lang="en-US" altLang="ja-JP" sz="2000" b="1" dirty="0" err="1">
                <a:solidFill>
                  <a:schemeClr val="tx1"/>
                </a:solidFill>
              </a:rPr>
              <a:t>γ-γ</a:t>
            </a:r>
            <a:r>
              <a:rPr lang="en-US" altLang="ja-JP" sz="2000" b="1" dirty="0">
                <a:solidFill>
                  <a:schemeClr val="tx1"/>
                </a:solidFill>
              </a:rPr>
              <a:t> -&gt; </a:t>
            </a:r>
            <a:r>
              <a:rPr lang="en-US" altLang="ja-JP" sz="2000" b="1" dirty="0" err="1">
                <a:solidFill>
                  <a:schemeClr val="tx1"/>
                </a:solidFill>
              </a:rPr>
              <a:t>e+e</a:t>
            </a:r>
            <a:r>
              <a:rPr lang="en-US" altLang="ja-JP" sz="2000" b="1" dirty="0">
                <a:solidFill>
                  <a:schemeClr val="tx1"/>
                </a:solidFill>
              </a:rPr>
              <a:t>- pair production is too large to observe the non-thermal </a:t>
            </a:r>
          </a:p>
          <a:p>
            <a:r>
              <a:rPr lang="en-US" altLang="ja-JP" sz="2000" b="1" dirty="0">
                <a:solidFill>
                  <a:schemeClr val="tx1"/>
                </a:solidFill>
              </a:rPr>
              <a:t>emission from GRB </a:t>
            </a:r>
            <a:r>
              <a:rPr lang="en-US" altLang="ja-JP" sz="2000" b="1" dirty="0" err="1">
                <a:solidFill>
                  <a:schemeClr val="tx1"/>
                </a:solidFill>
                <a:sym typeface="Wingdings" pitchFamily="-65" charset="2"/>
              </a:rPr>
              <a:t></a:t>
            </a:r>
            <a:r>
              <a:rPr lang="en-US" altLang="ja-JP" sz="2000" b="1" dirty="0">
                <a:solidFill>
                  <a:schemeClr val="tx1"/>
                </a:solidFill>
              </a:rPr>
              <a:t> compactness problem.</a:t>
            </a:r>
          </a:p>
          <a:p>
            <a:endParaRPr lang="ja-JP" altLang="en-US" sz="2000" b="1" dirty="0">
              <a:solidFill>
                <a:schemeClr val="tx1"/>
              </a:solidFill>
            </a:endParaRPr>
          </a:p>
        </p:txBody>
      </p:sp>
      <p:sp>
        <p:nvSpPr>
          <p:cNvPr id="10244" name="テキスト ボックス 6"/>
          <p:cNvSpPr txBox="1">
            <a:spLocks noChangeArrowheads="1"/>
          </p:cNvSpPr>
          <p:nvPr/>
        </p:nvSpPr>
        <p:spPr bwMode="auto">
          <a:xfrm>
            <a:off x="381000" y="2028825"/>
            <a:ext cx="728233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b="1" dirty="0">
                <a:solidFill>
                  <a:srgbClr val="000000"/>
                </a:solidFill>
              </a:rPr>
              <a:t>Relativistic motion (</a:t>
            </a:r>
            <a:r>
              <a:rPr lang="en-US" altLang="ja-JP" sz="2000" b="1" dirty="0" err="1">
                <a:solidFill>
                  <a:srgbClr val="000000"/>
                </a:solidFill>
              </a:rPr>
              <a:t>Γ</a:t>
            </a:r>
            <a:r>
              <a:rPr lang="en-US" altLang="ja-JP" sz="2000" b="1" dirty="0">
                <a:solidFill>
                  <a:srgbClr val="000000"/>
                </a:solidFill>
              </a:rPr>
              <a:t>&gt;&gt;1) could avoid this compactness problem </a:t>
            </a:r>
            <a:endParaRPr lang="ja-JP" altLang="en-US" sz="2000" b="1" dirty="0">
              <a:solidFill>
                <a:srgbClr val="000000"/>
              </a:solidFill>
            </a:endParaRPr>
          </a:p>
        </p:txBody>
      </p:sp>
      <p:sp>
        <p:nvSpPr>
          <p:cNvPr id="10245" name="テキスト ボックス 7"/>
          <p:cNvSpPr txBox="1">
            <a:spLocks noChangeArrowheads="1"/>
          </p:cNvSpPr>
          <p:nvPr/>
        </p:nvSpPr>
        <p:spPr bwMode="auto">
          <a:xfrm>
            <a:off x="1214438" y="350043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10246" name="テキスト ボックス 11"/>
          <p:cNvSpPr txBox="1">
            <a:spLocks noChangeArrowheads="1"/>
          </p:cNvSpPr>
          <p:nvPr/>
        </p:nvSpPr>
        <p:spPr bwMode="auto">
          <a:xfrm>
            <a:off x="76200" y="3352800"/>
            <a:ext cx="405278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b="1" dirty="0" err="1">
                <a:solidFill>
                  <a:srgbClr val="000000"/>
                </a:solidFill>
              </a:rPr>
              <a:t>Γ</a:t>
            </a:r>
            <a:r>
              <a:rPr lang="en-US" altLang="ja-JP" sz="2000" b="1" baseline="-25000" dirty="0" err="1">
                <a:solidFill>
                  <a:srgbClr val="000000"/>
                </a:solidFill>
              </a:rPr>
              <a:t>min</a:t>
            </a:r>
            <a:r>
              <a:rPr lang="en-US" altLang="ja-JP" sz="2000" b="1" dirty="0">
                <a:solidFill>
                  <a:srgbClr val="000000"/>
                </a:solidFill>
              </a:rPr>
              <a:t> can be derived using  observed</a:t>
            </a:r>
          </a:p>
          <a:p>
            <a:r>
              <a:rPr lang="en-US" altLang="ja-JP" sz="2000" b="1" dirty="0">
                <a:solidFill>
                  <a:srgbClr val="000000"/>
                </a:solidFill>
              </a:rPr>
              <a:t> highest energy photon </a:t>
            </a:r>
            <a:endParaRPr lang="ja-JP" altLang="en-US" sz="2000" b="1" dirty="0">
              <a:solidFill>
                <a:srgbClr val="000000"/>
              </a:solidFill>
            </a:endParaRPr>
          </a:p>
        </p:txBody>
      </p:sp>
      <p:pic>
        <p:nvPicPr>
          <p:cNvPr id="10247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3438" y="2362200"/>
            <a:ext cx="7477125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191000"/>
            <a:ext cx="5486400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1" name="Picture 5"/>
          <p:cNvPicPr>
            <a:picLocks noChangeAspect="1" noChangeArrowheads="1"/>
          </p:cNvPicPr>
          <p:nvPr/>
        </p:nvPicPr>
        <p:blipFill>
          <a:blip r:embed="rId4"/>
          <a:srcRect l="4082"/>
          <a:stretch>
            <a:fillRect/>
          </a:stretch>
        </p:blipFill>
        <p:spPr bwMode="auto">
          <a:xfrm>
            <a:off x="5410200" y="3400425"/>
            <a:ext cx="3733800" cy="2492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252" name="テキスト ボックス 12"/>
          <p:cNvSpPr txBox="1">
            <a:spLocks noChangeArrowheads="1"/>
          </p:cNvSpPr>
          <p:nvPr/>
        </p:nvSpPr>
        <p:spPr bwMode="auto">
          <a:xfrm>
            <a:off x="4724400" y="6153150"/>
            <a:ext cx="45640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b="1" u="sng">
                <a:solidFill>
                  <a:srgbClr val="FF0000"/>
                </a:solidFill>
              </a:rPr>
              <a:t>Γ</a:t>
            </a:r>
            <a:r>
              <a:rPr lang="en-US" altLang="ja-JP" sz="2000" b="1" u="sng" baseline="-25000">
                <a:solidFill>
                  <a:srgbClr val="FF0000"/>
                </a:solidFill>
              </a:rPr>
              <a:t>min</a:t>
            </a:r>
            <a:r>
              <a:rPr lang="en-US" altLang="ja-JP" sz="2000" b="1" u="sng">
                <a:solidFill>
                  <a:srgbClr val="FF0000"/>
                </a:solidFill>
              </a:rPr>
              <a:t>~1000 for short and long GRBs</a:t>
            </a:r>
            <a:endParaRPr lang="ja-JP" altLang="en-US" sz="2000" b="1" u="sng">
              <a:solidFill>
                <a:srgbClr val="FF0000"/>
              </a:solidFill>
            </a:endParaRPr>
          </a:p>
        </p:txBody>
      </p:sp>
      <p:sp>
        <p:nvSpPr>
          <p:cNvPr id="10253" name="テキスト ボックス 17"/>
          <p:cNvSpPr txBox="1">
            <a:spLocks noChangeArrowheads="1"/>
          </p:cNvSpPr>
          <p:nvPr/>
        </p:nvSpPr>
        <p:spPr bwMode="auto">
          <a:xfrm>
            <a:off x="7231063" y="5638800"/>
            <a:ext cx="312737" cy="400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/>
              <a:t>z</a:t>
            </a:r>
            <a:endParaRPr lang="ja-JP" altLang="en-US" sz="2000"/>
          </a:p>
        </p:txBody>
      </p:sp>
      <p:sp>
        <p:nvSpPr>
          <p:cNvPr id="10254" name="テキスト ボックス 18"/>
          <p:cNvSpPr txBox="1">
            <a:spLocks noChangeArrowheads="1"/>
          </p:cNvSpPr>
          <p:nvPr/>
        </p:nvSpPr>
        <p:spPr bwMode="auto">
          <a:xfrm>
            <a:off x="5638800" y="3124200"/>
            <a:ext cx="6016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/>
              <a:t>Γ</a:t>
            </a:r>
            <a:r>
              <a:rPr lang="en-US" altLang="ja-JP" sz="2000" baseline="-25000"/>
              <a:t>min</a:t>
            </a:r>
            <a:endParaRPr lang="ja-JP" altLang="en-US" sz="2000" baseline="-25000"/>
          </a:p>
        </p:txBody>
      </p:sp>
      <p:sp>
        <p:nvSpPr>
          <p:cNvPr id="17" name="正方形/長方形 16"/>
          <p:cNvSpPr/>
          <p:nvPr/>
        </p:nvSpPr>
        <p:spPr>
          <a:xfrm>
            <a:off x="8358188" y="5357813"/>
            <a:ext cx="571500" cy="14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ja-JP" altLang="en-US">
              <a:solidFill>
                <a:srgbClr val="FFFFFF"/>
              </a:solidFill>
              <a:cs typeface="ＭＳ Ｐゴシック" pitchFamily="-65" charset="-128"/>
            </a:endParaRPr>
          </a:p>
        </p:txBody>
      </p:sp>
      <p:sp>
        <p:nvSpPr>
          <p:cNvPr id="10257" name="テキスト ボックス 17"/>
          <p:cNvSpPr txBox="1">
            <a:spLocks noChangeArrowheads="1"/>
          </p:cNvSpPr>
          <p:nvPr/>
        </p:nvSpPr>
        <p:spPr bwMode="auto">
          <a:xfrm>
            <a:off x="5929313" y="3997325"/>
            <a:ext cx="1290863" cy="70788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dirty="0">
                <a:solidFill>
                  <a:srgbClr val="FF33CC"/>
                </a:solidFill>
              </a:rPr>
              <a:t>090510</a:t>
            </a:r>
          </a:p>
          <a:p>
            <a:r>
              <a:rPr lang="en-US" altLang="ja-JP" sz="2000" dirty="0"/>
              <a:t>E=</a:t>
            </a:r>
            <a:r>
              <a:rPr lang="en-US" altLang="ja-JP" sz="2000" dirty="0" smtClean="0"/>
              <a:t>31 </a:t>
            </a:r>
            <a:r>
              <a:rPr lang="en-US" altLang="ja-JP" sz="2000" dirty="0" err="1" smtClean="0"/>
              <a:t>GeV</a:t>
            </a:r>
            <a:endParaRPr lang="ja-JP" altLang="en-US" sz="2000" dirty="0"/>
          </a:p>
        </p:txBody>
      </p:sp>
      <p:sp>
        <p:nvSpPr>
          <p:cNvPr id="10258" name="テキスト ボックス 18"/>
          <p:cNvSpPr txBox="1">
            <a:spLocks noChangeArrowheads="1"/>
          </p:cNvSpPr>
          <p:nvPr/>
        </p:nvSpPr>
        <p:spPr bwMode="auto">
          <a:xfrm>
            <a:off x="6500813" y="4889500"/>
            <a:ext cx="1290863" cy="70788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dirty="0">
                <a:solidFill>
                  <a:srgbClr val="FF0000"/>
                </a:solidFill>
              </a:rPr>
              <a:t>090902B</a:t>
            </a:r>
          </a:p>
          <a:p>
            <a:r>
              <a:rPr lang="en-US" altLang="ja-JP" sz="2000" dirty="0"/>
              <a:t>E=33 </a:t>
            </a:r>
            <a:r>
              <a:rPr lang="en-US" altLang="ja-JP" sz="2000" dirty="0" err="1"/>
              <a:t>GeV</a:t>
            </a:r>
            <a:endParaRPr lang="ja-JP" altLang="en-US" sz="2000" dirty="0"/>
          </a:p>
        </p:txBody>
      </p:sp>
      <p:sp>
        <p:nvSpPr>
          <p:cNvPr id="10259" name="テキスト ボックス 19"/>
          <p:cNvSpPr txBox="1">
            <a:spLocks noChangeArrowheads="1"/>
          </p:cNvSpPr>
          <p:nvPr/>
        </p:nvSpPr>
        <p:spPr bwMode="auto">
          <a:xfrm>
            <a:off x="7858125" y="4579938"/>
            <a:ext cx="1162623" cy="70788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000" dirty="0" smtClean="0">
                <a:solidFill>
                  <a:srgbClr val="0000CC"/>
                </a:solidFill>
              </a:rPr>
              <a:t>080916C</a:t>
            </a:r>
            <a:endParaRPr lang="en-US" altLang="ja-JP" sz="2000" dirty="0">
              <a:solidFill>
                <a:srgbClr val="0000CC"/>
              </a:solidFill>
            </a:endParaRPr>
          </a:p>
          <a:p>
            <a:r>
              <a:rPr lang="en-US" altLang="ja-JP" sz="2000" dirty="0"/>
              <a:t>E=3 </a:t>
            </a:r>
            <a:r>
              <a:rPr lang="en-US" altLang="ja-JP" sz="2000" dirty="0" err="1"/>
              <a:t>GeV</a:t>
            </a:r>
            <a:endParaRPr lang="ja-JP" altLang="en-US" sz="2000" dirty="0"/>
          </a:p>
        </p:txBody>
      </p:sp>
      <p:cxnSp>
        <p:nvCxnSpPr>
          <p:cNvPr id="14" name="直線コネクタ 13"/>
          <p:cNvCxnSpPr>
            <a:cxnSpLocks noChangeShapeType="1"/>
          </p:cNvCxnSpPr>
          <p:nvPr/>
        </p:nvCxnSpPr>
        <p:spPr bwMode="auto">
          <a:xfrm>
            <a:off x="5715000" y="4876800"/>
            <a:ext cx="3429000" cy="1588"/>
          </a:xfrm>
          <a:prstGeom prst="line">
            <a:avLst/>
          </a:prstGeom>
          <a:noFill/>
          <a:ln w="12700">
            <a:solidFill>
              <a:schemeClr val="accent1"/>
            </a:solidFill>
            <a:prstDash val="sys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229600" cy="1981200"/>
          </a:xfrm>
        </p:spPr>
        <p:txBody>
          <a:bodyPr/>
          <a:lstStyle/>
          <a:p>
            <a:r>
              <a:rPr lang="en-US" dirty="0" smtClean="0"/>
              <a:t>New Limits on the Lorentz factor</a:t>
            </a:r>
            <a:br>
              <a:rPr lang="en-US" dirty="0" smtClean="0"/>
            </a:br>
            <a:r>
              <a:rPr lang="en-US" sz="3200" dirty="0" smtClean="0"/>
              <a:t>(with Y. Fan and Y. </a:t>
            </a:r>
            <a:r>
              <a:rPr lang="en-US" sz="3200" dirty="0" err="1" smtClean="0"/>
              <a:t>Zou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4837"/>
            <a:ext cx="8229600" cy="4525963"/>
          </a:xfrm>
        </p:spPr>
        <p:txBody>
          <a:bodyPr/>
          <a:lstStyle/>
          <a:p>
            <a:r>
              <a:rPr lang="en-US" dirty="0" smtClean="0"/>
              <a:t>Opacity limits on </a:t>
            </a:r>
            <a:r>
              <a:rPr lang="en-US" dirty="0" err="1" smtClean="0"/>
              <a:t>Γ</a:t>
            </a:r>
            <a:r>
              <a:rPr lang="en-US" dirty="0" smtClean="0"/>
              <a:t> should take into account the possibility of a different origin of the prompt low energy </a:t>
            </a:r>
            <a:r>
              <a:rPr lang="en-US" dirty="0" err="1" smtClean="0"/>
              <a:t>γ</a:t>
            </a:r>
            <a:r>
              <a:rPr lang="en-US" dirty="0" smtClean="0"/>
              <a:t>-rays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This may reduce significantly the limits on </a:t>
            </a:r>
            <a:r>
              <a:rPr lang="en-US" dirty="0" err="1" smtClean="0"/>
              <a:t>Γ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rapezoid 5"/>
          <p:cNvSpPr/>
          <p:nvPr/>
        </p:nvSpPr>
        <p:spPr>
          <a:xfrm rot="16200000">
            <a:off x="1295400" y="3916362"/>
            <a:ext cx="1524000" cy="1676400"/>
          </a:xfrm>
          <a:prstGeom prst="trapezoi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rapezoid 17"/>
          <p:cNvSpPr/>
          <p:nvPr/>
        </p:nvSpPr>
        <p:spPr>
          <a:xfrm rot="16200000">
            <a:off x="6324600" y="3916362"/>
            <a:ext cx="1524000" cy="1676400"/>
          </a:xfrm>
          <a:prstGeom prst="trapezoi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752600" y="4756150"/>
            <a:ext cx="838200" cy="303212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553200" y="4754562"/>
            <a:ext cx="990600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1676400" y="4373562"/>
            <a:ext cx="762000" cy="228600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5181600" y="4525962"/>
            <a:ext cx="838200" cy="1588"/>
          </a:xfrm>
          <a:prstGeom prst="straightConnector1">
            <a:avLst/>
          </a:prstGeom>
          <a:ln w="25400" cap="flat" cmpd="sng" algn="ctr">
            <a:solidFill>
              <a:schemeClr val="accent6">
                <a:lumMod val="60000"/>
                <a:lumOff val="40000"/>
              </a:schemeClr>
            </a:solidFill>
            <a:prstDash val="dashDot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895600" y="4754562"/>
            <a:ext cx="53340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2895600" y="4525962"/>
            <a:ext cx="45720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895600" y="4754562"/>
            <a:ext cx="1066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e</a:t>
            </a:r>
            <a:r>
              <a:rPr lang="en-US" baseline="30000" dirty="0" smtClean="0">
                <a:solidFill>
                  <a:srgbClr val="000000"/>
                </a:solidFill>
              </a:rPr>
              <a:t>_</a:t>
            </a:r>
            <a:endParaRPr lang="en-US" baseline="30000" dirty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895600" y="3941186"/>
            <a:ext cx="1066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e</a:t>
            </a:r>
            <a:r>
              <a:rPr lang="en-US" baseline="30000" dirty="0" smtClean="0">
                <a:solidFill>
                  <a:srgbClr val="000000"/>
                </a:solidFill>
              </a:rPr>
              <a:t>+</a:t>
            </a:r>
            <a:endParaRPr lang="en-US" baseline="30000" dirty="0">
              <a:solidFill>
                <a:srgbClr val="00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87890" y="3530024"/>
            <a:ext cx="42191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Γ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740890" y="3505200"/>
            <a:ext cx="80291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Γ</a:t>
            </a:r>
            <a:r>
              <a:rPr lang="en-US" baseline="-25000" dirty="0" smtClean="0">
                <a:solidFill>
                  <a:srgbClr val="000000"/>
                </a:solidFill>
              </a:rPr>
              <a:t>1</a:t>
            </a:r>
            <a:endParaRPr lang="en-US" baseline="-25000" dirty="0">
              <a:solidFill>
                <a:srgbClr val="000000"/>
              </a:solidFill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5181600" y="4678362"/>
            <a:ext cx="838200" cy="1588"/>
          </a:xfrm>
          <a:prstGeom prst="straightConnector1">
            <a:avLst/>
          </a:prstGeom>
          <a:ln w="25400" cap="flat" cmpd="sng" algn="ctr">
            <a:solidFill>
              <a:schemeClr val="accent6">
                <a:lumMod val="60000"/>
                <a:lumOff val="40000"/>
              </a:schemeClr>
            </a:solidFill>
            <a:prstDash val="dashDot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5181600" y="4830762"/>
            <a:ext cx="838200" cy="1588"/>
          </a:xfrm>
          <a:prstGeom prst="straightConnector1">
            <a:avLst/>
          </a:prstGeom>
          <a:ln w="25400" cap="flat" cmpd="sng" algn="ctr">
            <a:solidFill>
              <a:schemeClr val="accent6">
                <a:lumMod val="60000"/>
                <a:lumOff val="40000"/>
              </a:schemeClr>
            </a:solidFill>
            <a:prstDash val="dashDot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600200"/>
            <a:ext cx="7265581" cy="426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Fermi’s </a:t>
            </a:r>
            <a:r>
              <a:rPr lang="en-US" dirty="0" err="1" smtClean="0"/>
              <a:t>α</a:t>
            </a:r>
            <a:r>
              <a:rPr lang="en-US" dirty="0" smtClean="0"/>
              <a:t> distribution (GCN parameters)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913437"/>
            <a:ext cx="8991600" cy="868363"/>
          </a:xfrm>
        </p:spPr>
        <p:txBody>
          <a:bodyPr/>
          <a:lstStyle/>
          <a:p>
            <a:r>
              <a:rPr lang="en-US" dirty="0" smtClean="0"/>
              <a:t>The synchrotron “line of death” problem persists!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4"/>
          <p:cNvSpPr txBox="1">
            <a:spLocks/>
          </p:cNvSpPr>
          <p:nvPr/>
        </p:nvSpPr>
        <p:spPr>
          <a:xfrm>
            <a:off x="1524000" y="1295400"/>
            <a:ext cx="6400800" cy="4267200"/>
          </a:xfrm>
          <a:prstGeom prst="rect">
            <a:avLst/>
          </a:prstGeom>
        </p:spPr>
        <p:txBody>
          <a:bodyPr vert="horz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origin of the prompt emission is not clear: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Synchrotron – “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line of death”  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Synchrotron Self Compton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Inverse Compton of external radiation field? 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Comptonized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thermal component</a:t>
            </a:r>
            <a:endParaRPr kumimoji="0" lang="he-IL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SSC or IC ?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371600"/>
            <a:ext cx="8229600" cy="513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Mon. Not. R. Astron. Soc.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367,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L52–L56 (2006)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unified picture for gamma-ray burst prompt and X-ray afterglow emissions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P. Kumar</a:t>
            </a:r>
            <a:r>
              <a:rPr kumimoji="0" lang="en-US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E. McMahon, S. D. 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Barthelmy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D. Burrows, N. 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Gehrels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M. Goad, J. 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Nousek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G. 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Tagliaferri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514600"/>
            <a:ext cx="4062592" cy="265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2438400"/>
            <a:ext cx="3886200" cy="274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1524000" y="5257800"/>
            <a:ext cx="16002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00"/>
                </a:solidFill>
              </a:rPr>
              <a:t>Synch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5562600" y="5334000"/>
            <a:ext cx="14478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00"/>
                </a:solidFill>
              </a:rPr>
              <a:t>SSC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1371600"/>
            <a:ext cx="9116608" cy="533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our regions in the Parameter phase space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7162800" cy="421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Pair Avalanche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295400" y="1029245"/>
          <a:ext cx="4770438" cy="5600155"/>
        </p:xfrm>
        <a:graphic>
          <a:graphicData uri="http://schemas.openxmlformats.org/presentationml/2006/ole">
            <p:oleObj spid="_x0000_s351234" name="Equation" r:id="rId3" imgW="1676400" imgH="19685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4"/>
          <p:cNvSpPr txBox="1">
            <a:spLocks/>
          </p:cNvSpPr>
          <p:nvPr/>
        </p:nvSpPr>
        <p:spPr>
          <a:xfrm>
            <a:off x="1524000" y="533400"/>
            <a:ext cx="6400800" cy="5562600"/>
          </a:xfrm>
          <a:prstGeom prst="rect">
            <a:avLst/>
          </a:prstGeom>
        </p:spPr>
        <p:txBody>
          <a:bodyPr vert="horz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origin of the prompt emission is not clear: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Synchrotron – “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line of death”  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Synchrotron Self Compton –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GeV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emission is too weak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Inverse Compton of external radiation field? – </a:t>
            </a:r>
            <a:r>
              <a:rPr lang="en-US" sz="2800" dirty="0" smtClean="0">
                <a:solidFill>
                  <a:srgbClr val="000000"/>
                </a:solidFill>
                <a:effectLst/>
                <a:latin typeface="+mn-lt"/>
              </a:rPr>
              <a:t>No reasonable source of seed photons (Genet &amp; TP) 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Comptonized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thermal component </a:t>
            </a:r>
            <a:r>
              <a:rPr lang="en-US" sz="2800" dirty="0" smtClean="0">
                <a:solidFill>
                  <a:srgbClr val="000000"/>
                </a:solidFill>
                <a:effectLst/>
                <a:latin typeface="+mn-lt"/>
              </a:rPr>
              <a:t>– Not clear how to produce the needed mildly relativistic electrons at the right location (see however </a:t>
            </a:r>
            <a:r>
              <a:rPr lang="en-US" sz="2800" dirty="0" err="1" smtClean="0">
                <a:solidFill>
                  <a:srgbClr val="000000"/>
                </a:solidFill>
                <a:effectLst/>
                <a:latin typeface="+mn-lt"/>
              </a:rPr>
              <a:t>Beloborodov</a:t>
            </a:r>
            <a:r>
              <a:rPr lang="en-US" sz="2800" dirty="0" smtClean="0">
                <a:solidFill>
                  <a:srgbClr val="000000"/>
                </a:solidFill>
                <a:effectLst/>
                <a:latin typeface="+mn-lt"/>
              </a:rPr>
              <a:t> 2010)</a:t>
            </a:r>
            <a:endParaRPr lang="he-IL" sz="2800" dirty="0" smtClean="0">
              <a:solidFill>
                <a:srgbClr val="000000"/>
              </a:solidFill>
              <a:effectLst/>
              <a:latin typeface="+mn-lt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origin of the </a:t>
            </a:r>
            <a:r>
              <a:rPr lang="en-US" dirty="0" err="1" smtClean="0"/>
              <a:t>GeV</a:t>
            </a:r>
            <a:r>
              <a:rPr lang="en-US" dirty="0" smtClean="0"/>
              <a:t> emission?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5400"/>
            <a:ext cx="4673600" cy="4064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1397000"/>
            <a:ext cx="4876800" cy="4013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95400" y="5715000"/>
            <a:ext cx="6400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From </a:t>
            </a:r>
            <a:r>
              <a:rPr lang="en-US" dirty="0" err="1" smtClean="0">
                <a:solidFill>
                  <a:schemeClr val="tx1"/>
                </a:solidFill>
              </a:rPr>
              <a:t>Ghisellini</a:t>
            </a:r>
            <a:r>
              <a:rPr lang="en-US" dirty="0" smtClean="0">
                <a:solidFill>
                  <a:schemeClr val="tx1"/>
                </a:solidFill>
              </a:rPr>
              <a:t> et al 2010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/>
          <a:lstStyle/>
          <a:p>
            <a:r>
              <a:rPr lang="en-US" dirty="0" smtClean="0"/>
              <a:t>Lessons from “Undetected” LAT Bursts?</a:t>
            </a:r>
            <a:br>
              <a:rPr lang="en-US" dirty="0" smtClean="0"/>
            </a:br>
            <a:r>
              <a:rPr lang="en-US" sz="3200" dirty="0" err="1" smtClean="0"/>
              <a:t>Biniamini</a:t>
            </a:r>
            <a:r>
              <a:rPr lang="en-US" sz="3200" dirty="0" smtClean="0"/>
              <a:t>, P., </a:t>
            </a:r>
            <a:r>
              <a:rPr lang="en-US" sz="3200" dirty="0" err="1" smtClean="0"/>
              <a:t>Guetta</a:t>
            </a:r>
            <a:r>
              <a:rPr lang="en-US" sz="3200" dirty="0" smtClean="0"/>
              <a:t>, D., </a:t>
            </a:r>
            <a:r>
              <a:rPr lang="en-US" sz="3200" dirty="0" err="1" smtClean="0"/>
              <a:t>Nakar</a:t>
            </a:r>
            <a:r>
              <a:rPr lang="en-US" sz="3200" dirty="0" smtClean="0"/>
              <a:t>, E. &amp; TP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533400" y="2590800"/>
            <a:ext cx="8229600" cy="4525963"/>
          </a:xfrm>
        </p:spPr>
        <p:txBody>
          <a:bodyPr/>
          <a:lstStyle/>
          <a:p>
            <a:r>
              <a:rPr lang="en-US" dirty="0" smtClean="0"/>
              <a:t>When we sum up data from 20 GBM burst with </a:t>
            </a:r>
            <a:r>
              <a:rPr lang="en-US" dirty="0" err="1" smtClean="0"/>
              <a:t>fluence</a:t>
            </a:r>
            <a:r>
              <a:rPr lang="en-US" dirty="0" smtClean="0"/>
              <a:t> just below the </a:t>
            </a:r>
            <a:r>
              <a:rPr lang="en-US" dirty="0" err="1" smtClean="0"/>
              <a:t>fluence</a:t>
            </a:r>
            <a:r>
              <a:rPr lang="en-US" dirty="0" smtClean="0"/>
              <a:t> of LAT detected GBM (and </a:t>
            </a:r>
            <a:r>
              <a:rPr lang="en-US" dirty="0" err="1" smtClean="0"/>
              <a:t>θ</a:t>
            </a:r>
            <a:r>
              <a:rPr lang="en-US" dirty="0" smtClean="0"/>
              <a:t>&lt;70) we find a clear statistically significant signal.  </a:t>
            </a:r>
          </a:p>
          <a:p>
            <a:r>
              <a:rPr lang="en-US" dirty="0" smtClean="0"/>
              <a:t>The tail (T-T</a:t>
            </a:r>
            <a:r>
              <a:rPr lang="en-US" baseline="-25000" dirty="0" smtClean="0"/>
              <a:t>0</a:t>
            </a:r>
            <a:r>
              <a:rPr lang="en-US" dirty="0" smtClean="0"/>
              <a:t>&gt;100sec) is stronger than the prompt (T-T</a:t>
            </a:r>
            <a:r>
              <a:rPr lang="en-US" baseline="-25000" dirty="0" smtClean="0"/>
              <a:t>0</a:t>
            </a:r>
            <a:r>
              <a:rPr lang="en-US" dirty="0" smtClean="0"/>
              <a:t>&lt;100sec) . 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5334000" y="5257800"/>
            <a:ext cx="2667000" cy="609600"/>
            <a:chOff x="5334000" y="5257800"/>
            <a:chExt cx="2667000" cy="609600"/>
          </a:xfrm>
        </p:grpSpPr>
        <p:sp>
          <p:nvSpPr>
            <p:cNvPr id="11" name="Rectangle 10"/>
            <p:cNvSpPr/>
            <p:nvPr/>
          </p:nvSpPr>
          <p:spPr>
            <a:xfrm>
              <a:off x="5334000" y="5334000"/>
              <a:ext cx="2667000" cy="533400"/>
            </a:xfrm>
            <a:prstGeom prst="rect">
              <a:avLst/>
            </a:prstGeom>
            <a:solidFill>
              <a:srgbClr val="FEFB31">
                <a:alpha val="50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334000" y="5257800"/>
              <a:ext cx="2514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Preliminary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Text Box 4"/>
          <p:cNvSpPr txBox="1">
            <a:spLocks noChangeArrowheads="1"/>
          </p:cNvSpPr>
          <p:nvPr/>
        </p:nvSpPr>
        <p:spPr bwMode="auto">
          <a:xfrm>
            <a:off x="762000" y="3276600"/>
            <a:ext cx="11906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 rtl="1" eaLnBrk="1" hangingPunct="1"/>
            <a:r>
              <a:rPr lang="en-US" sz="280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+mn-lt"/>
              </a:rPr>
              <a:t>Inner</a:t>
            </a:r>
          </a:p>
          <a:p>
            <a:pPr algn="l" eaLnBrk="1" hangingPunct="1"/>
            <a:r>
              <a:rPr lang="en-US" sz="280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+mn-lt"/>
              </a:rPr>
              <a:t>Engine</a:t>
            </a:r>
          </a:p>
        </p:txBody>
      </p:sp>
      <p:sp>
        <p:nvSpPr>
          <p:cNvPr id="50180" name="Text Box 9"/>
          <p:cNvSpPr txBox="1">
            <a:spLocks noChangeArrowheads="1"/>
          </p:cNvSpPr>
          <p:nvPr/>
        </p:nvSpPr>
        <p:spPr bwMode="auto">
          <a:xfrm>
            <a:off x="2209800" y="3276600"/>
            <a:ext cx="1828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rtl="1" eaLnBrk="1" hangingPunct="1"/>
            <a:r>
              <a:rPr lang="en-US" sz="280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+mn-lt"/>
              </a:rPr>
              <a:t>Relativistic </a:t>
            </a:r>
          </a:p>
          <a:p>
            <a:pPr rtl="1" eaLnBrk="1" hangingPunct="1"/>
            <a:r>
              <a:rPr lang="en-US" sz="280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+mn-lt"/>
              </a:rPr>
              <a:t>Wind</a:t>
            </a:r>
          </a:p>
        </p:txBody>
      </p:sp>
      <p:sp>
        <p:nvSpPr>
          <p:cNvPr id="372746" name="Text Box 10"/>
          <p:cNvSpPr txBox="1">
            <a:spLocks noChangeArrowheads="1"/>
          </p:cNvSpPr>
          <p:nvPr/>
        </p:nvSpPr>
        <p:spPr bwMode="auto">
          <a:xfrm>
            <a:off x="2787650" y="131763"/>
            <a:ext cx="34859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rtl="1" eaLnBrk="1" hangingPunct="1"/>
            <a:r>
              <a:rPr lang="en-US" sz="4400" b="1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The Afterglow</a:t>
            </a:r>
            <a:endParaRPr lang="en-US" sz="6000" b="1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  <p:sp>
        <p:nvSpPr>
          <p:cNvPr id="372748" name="AutoShape 12"/>
          <p:cNvSpPr>
            <a:spLocks noChangeArrowheads="1"/>
          </p:cNvSpPr>
          <p:nvPr/>
        </p:nvSpPr>
        <p:spPr bwMode="auto">
          <a:xfrm rot="-10800000">
            <a:off x="6553200" y="1295400"/>
            <a:ext cx="685800" cy="2209800"/>
          </a:xfrm>
          <a:prstGeom prst="moon">
            <a:avLst>
              <a:gd name="adj" fmla="val 87500"/>
            </a:avLst>
          </a:prstGeom>
          <a:gradFill rotWithShape="0">
            <a:gsLst>
              <a:gs pos="0">
                <a:schemeClr val="hlink">
                  <a:gamma/>
                  <a:shade val="46275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317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he-IL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372749" name="Rectangle 13" descr="25%"/>
          <p:cNvSpPr>
            <a:spLocks noChangeArrowheads="1"/>
          </p:cNvSpPr>
          <p:nvPr/>
        </p:nvSpPr>
        <p:spPr bwMode="auto">
          <a:xfrm>
            <a:off x="6781800" y="1371600"/>
            <a:ext cx="1676400" cy="2057400"/>
          </a:xfrm>
          <a:prstGeom prst="rect">
            <a:avLst/>
          </a:prstGeom>
          <a:pattFill prst="pct25">
            <a:fgClr>
              <a:schemeClr val="accent2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he-IL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DDDDDD"/>
                </a:outerShdw>
              </a:effectLst>
              <a:latin typeface="+mn-lt"/>
            </a:endParaRPr>
          </a:p>
        </p:txBody>
      </p:sp>
      <p:sp>
        <p:nvSpPr>
          <p:cNvPr id="50184" name="AutoShape 14"/>
          <p:cNvSpPr>
            <a:spLocks noChangeArrowheads="1"/>
          </p:cNvSpPr>
          <p:nvPr/>
        </p:nvSpPr>
        <p:spPr bwMode="auto">
          <a:xfrm rot="10800000">
            <a:off x="6781800" y="1371600"/>
            <a:ext cx="838200" cy="2057400"/>
          </a:xfrm>
          <a:prstGeom prst="moon">
            <a:avLst>
              <a:gd name="adj" fmla="val 50000"/>
            </a:avLst>
          </a:prstGeom>
          <a:gradFill rotWithShape="0">
            <a:gsLst>
              <a:gs pos="0">
                <a:schemeClr val="accent2"/>
              </a:gs>
              <a:gs pos="100000">
                <a:srgbClr val="CC00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rtl="1" eaLnBrk="1" hangingPunct="1"/>
            <a:endParaRPr lang="he-IL" sz="2800">
              <a:solidFill>
                <a:schemeClr val="tx2">
                  <a:lumMod val="90000"/>
                  <a:lumOff val="10000"/>
                </a:schemeClr>
              </a:solidFill>
              <a:effectLst/>
              <a:latin typeface="+mn-lt"/>
            </a:endParaRPr>
          </a:p>
        </p:txBody>
      </p:sp>
      <p:sp>
        <p:nvSpPr>
          <p:cNvPr id="372751" name="Freeform 15"/>
          <p:cNvSpPr>
            <a:spLocks/>
          </p:cNvSpPr>
          <p:nvPr/>
        </p:nvSpPr>
        <p:spPr bwMode="auto">
          <a:xfrm>
            <a:off x="7543800" y="1524000"/>
            <a:ext cx="795338" cy="219075"/>
          </a:xfrm>
          <a:custGeom>
            <a:avLst/>
            <a:gdLst/>
            <a:ahLst/>
            <a:cxnLst>
              <a:cxn ang="0">
                <a:pos x="0" y="138"/>
              </a:cxn>
              <a:cxn ang="0">
                <a:pos x="96" y="9"/>
              </a:cxn>
              <a:cxn ang="0">
                <a:pos x="209" y="138"/>
              </a:cxn>
              <a:cxn ang="0">
                <a:pos x="321" y="9"/>
              </a:cxn>
              <a:cxn ang="0">
                <a:pos x="411" y="81"/>
              </a:cxn>
              <a:cxn ang="0">
                <a:pos x="501" y="81"/>
              </a:cxn>
            </a:cxnLst>
            <a:rect l="0" t="0" r="r" b="b"/>
            <a:pathLst>
              <a:path w="501" h="138">
                <a:moveTo>
                  <a:pt x="0" y="138"/>
                </a:moveTo>
                <a:cubicBezTo>
                  <a:pt x="16" y="117"/>
                  <a:pt x="61" y="9"/>
                  <a:pt x="96" y="9"/>
                </a:cubicBezTo>
                <a:cubicBezTo>
                  <a:pt x="131" y="9"/>
                  <a:pt x="172" y="138"/>
                  <a:pt x="209" y="138"/>
                </a:cubicBezTo>
                <a:cubicBezTo>
                  <a:pt x="246" y="138"/>
                  <a:pt x="287" y="18"/>
                  <a:pt x="321" y="9"/>
                </a:cubicBezTo>
                <a:cubicBezTo>
                  <a:pt x="355" y="0"/>
                  <a:pt x="381" y="69"/>
                  <a:pt x="411" y="81"/>
                </a:cubicBezTo>
                <a:cubicBezTo>
                  <a:pt x="441" y="93"/>
                  <a:pt x="482" y="81"/>
                  <a:pt x="501" y="81"/>
                </a:cubicBezTo>
              </a:path>
            </a:pathLst>
          </a:custGeom>
          <a:noFill/>
          <a:ln w="9525" cap="flat" cmpd="sng">
            <a:solidFill>
              <a:schemeClr val="bg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he-IL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  <p:sp>
        <p:nvSpPr>
          <p:cNvPr id="372752" name="Freeform 16"/>
          <p:cNvSpPr>
            <a:spLocks/>
          </p:cNvSpPr>
          <p:nvPr/>
        </p:nvSpPr>
        <p:spPr bwMode="auto">
          <a:xfrm>
            <a:off x="7696200" y="2209800"/>
            <a:ext cx="795338" cy="219075"/>
          </a:xfrm>
          <a:custGeom>
            <a:avLst/>
            <a:gdLst/>
            <a:ahLst/>
            <a:cxnLst>
              <a:cxn ang="0">
                <a:pos x="0" y="138"/>
              </a:cxn>
              <a:cxn ang="0">
                <a:pos x="96" y="9"/>
              </a:cxn>
              <a:cxn ang="0">
                <a:pos x="209" y="138"/>
              </a:cxn>
              <a:cxn ang="0">
                <a:pos x="321" y="9"/>
              </a:cxn>
              <a:cxn ang="0">
                <a:pos x="411" y="81"/>
              </a:cxn>
              <a:cxn ang="0">
                <a:pos x="501" y="81"/>
              </a:cxn>
            </a:cxnLst>
            <a:rect l="0" t="0" r="r" b="b"/>
            <a:pathLst>
              <a:path w="501" h="138">
                <a:moveTo>
                  <a:pt x="0" y="138"/>
                </a:moveTo>
                <a:cubicBezTo>
                  <a:pt x="16" y="117"/>
                  <a:pt x="61" y="9"/>
                  <a:pt x="96" y="9"/>
                </a:cubicBezTo>
                <a:cubicBezTo>
                  <a:pt x="131" y="9"/>
                  <a:pt x="172" y="138"/>
                  <a:pt x="209" y="138"/>
                </a:cubicBezTo>
                <a:cubicBezTo>
                  <a:pt x="246" y="138"/>
                  <a:pt x="287" y="18"/>
                  <a:pt x="321" y="9"/>
                </a:cubicBezTo>
                <a:cubicBezTo>
                  <a:pt x="355" y="0"/>
                  <a:pt x="381" y="69"/>
                  <a:pt x="411" y="81"/>
                </a:cubicBezTo>
                <a:cubicBezTo>
                  <a:pt x="441" y="93"/>
                  <a:pt x="482" y="81"/>
                  <a:pt x="501" y="81"/>
                </a:cubicBezTo>
              </a:path>
            </a:pathLst>
          </a:custGeom>
          <a:noFill/>
          <a:ln w="9525" cap="flat" cmpd="sng">
            <a:solidFill>
              <a:schemeClr val="bg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he-IL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  <p:sp>
        <p:nvSpPr>
          <p:cNvPr id="50187" name="Text Box 18"/>
          <p:cNvSpPr txBox="1">
            <a:spLocks noChangeArrowheads="1"/>
          </p:cNvSpPr>
          <p:nvPr/>
        </p:nvSpPr>
        <p:spPr bwMode="auto">
          <a:xfrm>
            <a:off x="6705600" y="838200"/>
            <a:ext cx="16462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rtl="1" eaLnBrk="1" hangingPunct="1"/>
            <a:r>
              <a:rPr lang="en-US" sz="280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+mn-lt"/>
              </a:rPr>
              <a:t>Afterglow</a:t>
            </a:r>
          </a:p>
        </p:txBody>
      </p:sp>
      <p:sp>
        <p:nvSpPr>
          <p:cNvPr id="372755" name="Freeform 19"/>
          <p:cNvSpPr>
            <a:spLocks/>
          </p:cNvSpPr>
          <p:nvPr/>
        </p:nvSpPr>
        <p:spPr bwMode="auto">
          <a:xfrm>
            <a:off x="7543800" y="2971800"/>
            <a:ext cx="795338" cy="219075"/>
          </a:xfrm>
          <a:custGeom>
            <a:avLst/>
            <a:gdLst/>
            <a:ahLst/>
            <a:cxnLst>
              <a:cxn ang="0">
                <a:pos x="0" y="138"/>
              </a:cxn>
              <a:cxn ang="0">
                <a:pos x="96" y="9"/>
              </a:cxn>
              <a:cxn ang="0">
                <a:pos x="209" y="138"/>
              </a:cxn>
              <a:cxn ang="0">
                <a:pos x="321" y="9"/>
              </a:cxn>
              <a:cxn ang="0">
                <a:pos x="411" y="81"/>
              </a:cxn>
              <a:cxn ang="0">
                <a:pos x="501" y="81"/>
              </a:cxn>
            </a:cxnLst>
            <a:rect l="0" t="0" r="r" b="b"/>
            <a:pathLst>
              <a:path w="501" h="138">
                <a:moveTo>
                  <a:pt x="0" y="138"/>
                </a:moveTo>
                <a:cubicBezTo>
                  <a:pt x="16" y="117"/>
                  <a:pt x="61" y="9"/>
                  <a:pt x="96" y="9"/>
                </a:cubicBezTo>
                <a:cubicBezTo>
                  <a:pt x="131" y="9"/>
                  <a:pt x="172" y="138"/>
                  <a:pt x="209" y="138"/>
                </a:cubicBezTo>
                <a:cubicBezTo>
                  <a:pt x="246" y="138"/>
                  <a:pt x="287" y="18"/>
                  <a:pt x="321" y="9"/>
                </a:cubicBezTo>
                <a:cubicBezTo>
                  <a:pt x="355" y="0"/>
                  <a:pt x="381" y="69"/>
                  <a:pt x="411" y="81"/>
                </a:cubicBezTo>
                <a:cubicBezTo>
                  <a:pt x="441" y="93"/>
                  <a:pt x="482" y="81"/>
                  <a:pt x="501" y="81"/>
                </a:cubicBezTo>
              </a:path>
            </a:pathLst>
          </a:custGeom>
          <a:noFill/>
          <a:ln w="9525" cap="flat" cmpd="sng">
            <a:solidFill>
              <a:schemeClr val="bg2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he-IL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  <p:sp>
        <p:nvSpPr>
          <p:cNvPr id="372756" name="AutoShape 20"/>
          <p:cNvSpPr>
            <a:spLocks noChangeArrowheads="1"/>
          </p:cNvSpPr>
          <p:nvPr/>
        </p:nvSpPr>
        <p:spPr bwMode="auto">
          <a:xfrm rot="10800000">
            <a:off x="4953000" y="1600200"/>
            <a:ext cx="304800" cy="1524000"/>
          </a:xfrm>
          <a:prstGeom prst="moon">
            <a:avLst>
              <a:gd name="adj" fmla="val 40625"/>
            </a:avLst>
          </a:prstGeom>
          <a:gradFill rotWithShape="0">
            <a:gsLst>
              <a:gs pos="0">
                <a:srgbClr val="CC66FF"/>
              </a:gs>
              <a:gs pos="50000">
                <a:srgbClr val="CC0000"/>
              </a:gs>
              <a:gs pos="100000">
                <a:srgbClr val="CC66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he-IL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4343400" y="990600"/>
            <a:ext cx="1879600" cy="3316288"/>
            <a:chOff x="2736" y="624"/>
            <a:chExt cx="1184" cy="2089"/>
          </a:xfrm>
        </p:grpSpPr>
        <p:sp>
          <p:nvSpPr>
            <p:cNvPr id="372758" name="Freeform 22"/>
            <p:cNvSpPr>
              <a:spLocks/>
            </p:cNvSpPr>
            <p:nvPr/>
          </p:nvSpPr>
          <p:spPr bwMode="auto">
            <a:xfrm>
              <a:off x="3360" y="1008"/>
              <a:ext cx="501" cy="13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96" y="9"/>
                </a:cxn>
                <a:cxn ang="0">
                  <a:pos x="209" y="138"/>
                </a:cxn>
                <a:cxn ang="0">
                  <a:pos x="321" y="9"/>
                </a:cxn>
                <a:cxn ang="0">
                  <a:pos x="411" y="81"/>
                </a:cxn>
                <a:cxn ang="0">
                  <a:pos x="501" y="81"/>
                </a:cxn>
              </a:cxnLst>
              <a:rect l="0" t="0" r="r" b="b"/>
              <a:pathLst>
                <a:path w="501" h="138">
                  <a:moveTo>
                    <a:pt x="0" y="138"/>
                  </a:moveTo>
                  <a:cubicBezTo>
                    <a:pt x="16" y="117"/>
                    <a:pt x="61" y="9"/>
                    <a:pt x="96" y="9"/>
                  </a:cubicBezTo>
                  <a:cubicBezTo>
                    <a:pt x="131" y="9"/>
                    <a:pt x="172" y="138"/>
                    <a:pt x="209" y="138"/>
                  </a:cubicBezTo>
                  <a:cubicBezTo>
                    <a:pt x="246" y="138"/>
                    <a:pt x="287" y="18"/>
                    <a:pt x="321" y="9"/>
                  </a:cubicBezTo>
                  <a:cubicBezTo>
                    <a:pt x="355" y="0"/>
                    <a:pt x="381" y="69"/>
                    <a:pt x="411" y="81"/>
                  </a:cubicBezTo>
                  <a:cubicBezTo>
                    <a:pt x="441" y="93"/>
                    <a:pt x="482" y="81"/>
                    <a:pt x="501" y="81"/>
                  </a:cubicBezTo>
                </a:path>
              </a:pathLst>
            </a:custGeom>
            <a:noFill/>
            <a:ln w="9525" cap="flat" cmpd="sng">
              <a:solidFill>
                <a:srgbClr val="FFFF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he-IL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endParaRPr>
            </a:p>
          </p:txBody>
        </p:sp>
        <p:sp>
          <p:nvSpPr>
            <p:cNvPr id="372759" name="Freeform 23"/>
            <p:cNvSpPr>
              <a:spLocks/>
            </p:cNvSpPr>
            <p:nvPr/>
          </p:nvSpPr>
          <p:spPr bwMode="auto">
            <a:xfrm>
              <a:off x="3408" y="1392"/>
              <a:ext cx="501" cy="13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96" y="9"/>
                </a:cxn>
                <a:cxn ang="0">
                  <a:pos x="209" y="138"/>
                </a:cxn>
                <a:cxn ang="0">
                  <a:pos x="321" y="9"/>
                </a:cxn>
                <a:cxn ang="0">
                  <a:pos x="411" y="81"/>
                </a:cxn>
                <a:cxn ang="0">
                  <a:pos x="501" y="81"/>
                </a:cxn>
              </a:cxnLst>
              <a:rect l="0" t="0" r="r" b="b"/>
              <a:pathLst>
                <a:path w="501" h="138">
                  <a:moveTo>
                    <a:pt x="0" y="138"/>
                  </a:moveTo>
                  <a:cubicBezTo>
                    <a:pt x="16" y="117"/>
                    <a:pt x="61" y="9"/>
                    <a:pt x="96" y="9"/>
                  </a:cubicBezTo>
                  <a:cubicBezTo>
                    <a:pt x="131" y="9"/>
                    <a:pt x="172" y="138"/>
                    <a:pt x="209" y="138"/>
                  </a:cubicBezTo>
                  <a:cubicBezTo>
                    <a:pt x="246" y="138"/>
                    <a:pt x="287" y="18"/>
                    <a:pt x="321" y="9"/>
                  </a:cubicBezTo>
                  <a:cubicBezTo>
                    <a:pt x="355" y="0"/>
                    <a:pt x="381" y="69"/>
                    <a:pt x="411" y="81"/>
                  </a:cubicBezTo>
                  <a:cubicBezTo>
                    <a:pt x="441" y="93"/>
                    <a:pt x="482" y="81"/>
                    <a:pt x="501" y="81"/>
                  </a:cubicBezTo>
                </a:path>
              </a:pathLst>
            </a:custGeom>
            <a:noFill/>
            <a:ln w="9525" cap="flat" cmpd="sng">
              <a:solidFill>
                <a:srgbClr val="FFFF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he-IL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endParaRPr>
            </a:p>
          </p:txBody>
        </p:sp>
        <p:sp>
          <p:nvSpPr>
            <p:cNvPr id="372760" name="Freeform 24"/>
            <p:cNvSpPr>
              <a:spLocks/>
            </p:cNvSpPr>
            <p:nvPr/>
          </p:nvSpPr>
          <p:spPr bwMode="auto">
            <a:xfrm>
              <a:off x="3408" y="1776"/>
              <a:ext cx="501" cy="13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96" y="9"/>
                </a:cxn>
                <a:cxn ang="0">
                  <a:pos x="209" y="138"/>
                </a:cxn>
                <a:cxn ang="0">
                  <a:pos x="321" y="9"/>
                </a:cxn>
                <a:cxn ang="0">
                  <a:pos x="411" y="81"/>
                </a:cxn>
                <a:cxn ang="0">
                  <a:pos x="501" y="81"/>
                </a:cxn>
              </a:cxnLst>
              <a:rect l="0" t="0" r="r" b="b"/>
              <a:pathLst>
                <a:path w="501" h="138">
                  <a:moveTo>
                    <a:pt x="0" y="138"/>
                  </a:moveTo>
                  <a:cubicBezTo>
                    <a:pt x="16" y="117"/>
                    <a:pt x="61" y="9"/>
                    <a:pt x="96" y="9"/>
                  </a:cubicBezTo>
                  <a:cubicBezTo>
                    <a:pt x="131" y="9"/>
                    <a:pt x="172" y="138"/>
                    <a:pt x="209" y="138"/>
                  </a:cubicBezTo>
                  <a:cubicBezTo>
                    <a:pt x="246" y="138"/>
                    <a:pt x="287" y="18"/>
                    <a:pt x="321" y="9"/>
                  </a:cubicBezTo>
                  <a:cubicBezTo>
                    <a:pt x="355" y="0"/>
                    <a:pt x="381" y="69"/>
                    <a:pt x="411" y="81"/>
                  </a:cubicBezTo>
                  <a:cubicBezTo>
                    <a:pt x="441" y="93"/>
                    <a:pt x="482" y="81"/>
                    <a:pt x="501" y="81"/>
                  </a:cubicBezTo>
                </a:path>
              </a:pathLst>
            </a:custGeom>
            <a:noFill/>
            <a:ln w="9525" cap="flat" cmpd="sng">
              <a:solidFill>
                <a:srgbClr val="FFFF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he-IL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endParaRPr>
            </a:p>
          </p:txBody>
        </p:sp>
        <p:sp>
          <p:nvSpPr>
            <p:cNvPr id="50207" name="Text Box 25"/>
            <p:cNvSpPr txBox="1">
              <a:spLocks noChangeArrowheads="1"/>
            </p:cNvSpPr>
            <p:nvPr/>
          </p:nvSpPr>
          <p:spPr bwMode="auto">
            <a:xfrm>
              <a:off x="2736" y="2112"/>
              <a:ext cx="834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rtl="1" eaLnBrk="1" hangingPunct="1"/>
              <a:r>
                <a:rPr lang="en-US" sz="2800"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+mn-lt"/>
                </a:rPr>
                <a:t>Internal</a:t>
              </a:r>
            </a:p>
            <a:p>
              <a:pPr rtl="1" eaLnBrk="1" hangingPunct="1"/>
              <a:r>
                <a:rPr lang="en-US" sz="2800"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+mn-lt"/>
                </a:rPr>
                <a:t>Shocks</a:t>
              </a:r>
            </a:p>
          </p:txBody>
        </p:sp>
        <p:sp>
          <p:nvSpPr>
            <p:cNvPr id="50208" name="Text Box 26"/>
            <p:cNvSpPr txBox="1">
              <a:spLocks noChangeArrowheads="1"/>
            </p:cNvSpPr>
            <p:nvPr/>
          </p:nvSpPr>
          <p:spPr bwMode="auto">
            <a:xfrm>
              <a:off x="3264" y="624"/>
              <a:ext cx="65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rtl="1" eaLnBrk="1" hangingPunct="1"/>
              <a:r>
                <a:rPr lang="en-US" sz="2800" dirty="0" err="1"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Symbol" charset="2"/>
                  <a:cs typeface="Symbol" charset="2"/>
                </a:rPr>
                <a:t>g</a:t>
              </a:r>
              <a:r>
                <a:rPr lang="en-US" sz="2800" dirty="0"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+mn-lt"/>
                </a:rPr>
                <a:t>-rays</a:t>
              </a:r>
            </a:p>
          </p:txBody>
        </p:sp>
      </p:grpSp>
      <p:sp>
        <p:nvSpPr>
          <p:cNvPr id="372763" name="AutoShape 27"/>
          <p:cNvSpPr>
            <a:spLocks noChangeArrowheads="1"/>
          </p:cNvSpPr>
          <p:nvPr/>
        </p:nvSpPr>
        <p:spPr bwMode="auto">
          <a:xfrm rot="10800000">
            <a:off x="4038600" y="1600200"/>
            <a:ext cx="304800" cy="1524000"/>
          </a:xfrm>
          <a:prstGeom prst="moon">
            <a:avLst>
              <a:gd name="adj" fmla="val 40625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he-IL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372764" name="AutoShape 28"/>
          <p:cNvSpPr>
            <a:spLocks noChangeArrowheads="1"/>
          </p:cNvSpPr>
          <p:nvPr/>
        </p:nvSpPr>
        <p:spPr bwMode="auto">
          <a:xfrm rot="10800000">
            <a:off x="4419600" y="1600200"/>
            <a:ext cx="304800" cy="1524000"/>
          </a:xfrm>
          <a:prstGeom prst="moon">
            <a:avLst>
              <a:gd name="adj" fmla="val 40625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he-IL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372765" name="AutoShape 29"/>
          <p:cNvSpPr>
            <a:spLocks noChangeArrowheads="1"/>
          </p:cNvSpPr>
          <p:nvPr/>
        </p:nvSpPr>
        <p:spPr bwMode="auto">
          <a:xfrm rot="10800000">
            <a:off x="4800600" y="1600200"/>
            <a:ext cx="304800" cy="1524000"/>
          </a:xfrm>
          <a:prstGeom prst="moon">
            <a:avLst>
              <a:gd name="adj" fmla="val 40625"/>
            </a:avLst>
          </a:prstGeom>
          <a:gradFill rotWithShape="0">
            <a:gsLst>
              <a:gs pos="0">
                <a:srgbClr val="CC66FF"/>
              </a:gs>
              <a:gs pos="50000">
                <a:srgbClr val="CC0000"/>
              </a:gs>
              <a:gs pos="100000">
                <a:srgbClr val="CC66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he-IL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372766" name="Text Box 30"/>
          <p:cNvSpPr txBox="1">
            <a:spLocks noChangeArrowheads="1"/>
          </p:cNvSpPr>
          <p:nvPr/>
        </p:nvSpPr>
        <p:spPr bwMode="auto">
          <a:xfrm>
            <a:off x="3419475" y="5157788"/>
            <a:ext cx="2663825" cy="579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10</a:t>
            </a:r>
            <a:r>
              <a:rPr lang="en-US" baseline="30000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13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-</a:t>
            </a:r>
            <a:r>
              <a:rPr lang="en-US" dirty="0" smtClean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10</a:t>
            </a:r>
            <a:r>
              <a:rPr lang="en-US" baseline="30000" dirty="0" smtClean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16</a:t>
            </a:r>
            <a:r>
              <a:rPr lang="en-US" dirty="0" smtClean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cm</a:t>
            </a:r>
            <a:endParaRPr lang="en-US" dirty="0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  <p:sp>
        <p:nvSpPr>
          <p:cNvPr id="372767" name="Text Box 31"/>
          <p:cNvSpPr txBox="1">
            <a:spLocks noChangeArrowheads="1"/>
          </p:cNvSpPr>
          <p:nvPr/>
        </p:nvSpPr>
        <p:spPr bwMode="auto">
          <a:xfrm>
            <a:off x="6084888" y="5084763"/>
            <a:ext cx="2663825" cy="579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10</a:t>
            </a:r>
            <a:r>
              <a:rPr lang="en-US" baseline="3000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16</a:t>
            </a:r>
            <a:r>
              <a:rPr lang="en-US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-10</a:t>
            </a:r>
            <a:r>
              <a:rPr lang="en-US" baseline="3000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18</a:t>
            </a:r>
            <a:r>
              <a:rPr lang="en-US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cm</a:t>
            </a:r>
          </a:p>
        </p:txBody>
      </p:sp>
      <p:sp>
        <p:nvSpPr>
          <p:cNvPr id="372768" name="Text Box 32"/>
          <p:cNvSpPr txBox="1">
            <a:spLocks noChangeArrowheads="1"/>
          </p:cNvSpPr>
          <p:nvPr/>
        </p:nvSpPr>
        <p:spPr bwMode="auto">
          <a:xfrm>
            <a:off x="755650" y="5157788"/>
            <a:ext cx="2663825" cy="579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10</a:t>
            </a:r>
            <a:r>
              <a:rPr lang="en-US" baseline="3000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6</a:t>
            </a:r>
            <a:r>
              <a:rPr lang="en-US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cm</a:t>
            </a:r>
          </a:p>
        </p:txBody>
      </p:sp>
      <p:sp>
        <p:nvSpPr>
          <p:cNvPr id="372769" name="Line 33"/>
          <p:cNvSpPr>
            <a:spLocks noChangeShapeType="1"/>
          </p:cNvSpPr>
          <p:nvPr/>
        </p:nvSpPr>
        <p:spPr bwMode="auto">
          <a:xfrm flipV="1">
            <a:off x="4643438" y="4292600"/>
            <a:ext cx="0" cy="792163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 type="none" w="sm" len="sm"/>
            <a:tailEnd type="triangle" w="sm" len="sm"/>
          </a:ln>
          <a:effectLst/>
        </p:spPr>
        <p:txBody>
          <a:bodyPr/>
          <a:lstStyle/>
          <a:p>
            <a:pPr>
              <a:defRPr/>
            </a:pPr>
            <a:endParaRPr lang="he-IL">
              <a:solidFill>
                <a:schemeClr val="tx2">
                  <a:lumMod val="90000"/>
                  <a:lumOff val="10000"/>
                </a:schemeClr>
              </a:solidFill>
              <a:latin typeface="+mn-lt"/>
            </a:endParaRPr>
          </a:p>
        </p:txBody>
      </p:sp>
      <p:sp>
        <p:nvSpPr>
          <p:cNvPr id="372770" name="Line 34"/>
          <p:cNvSpPr>
            <a:spLocks noChangeShapeType="1"/>
          </p:cNvSpPr>
          <p:nvPr/>
        </p:nvSpPr>
        <p:spPr bwMode="auto">
          <a:xfrm flipV="1">
            <a:off x="1979613" y="4221163"/>
            <a:ext cx="0" cy="792162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 type="none" w="sm" len="sm"/>
            <a:tailEnd type="triangle" w="sm" len="sm"/>
          </a:ln>
          <a:effectLst/>
        </p:spPr>
        <p:txBody>
          <a:bodyPr/>
          <a:lstStyle/>
          <a:p>
            <a:pPr>
              <a:defRPr/>
            </a:pPr>
            <a:endParaRPr lang="he-IL">
              <a:solidFill>
                <a:schemeClr val="tx2">
                  <a:lumMod val="90000"/>
                  <a:lumOff val="10000"/>
                </a:schemeClr>
              </a:solidFill>
              <a:latin typeface="+mn-lt"/>
            </a:endParaRPr>
          </a:p>
        </p:txBody>
      </p:sp>
      <p:sp>
        <p:nvSpPr>
          <p:cNvPr id="372771" name="Line 35"/>
          <p:cNvSpPr>
            <a:spLocks noChangeShapeType="1"/>
          </p:cNvSpPr>
          <p:nvPr/>
        </p:nvSpPr>
        <p:spPr bwMode="auto">
          <a:xfrm flipV="1">
            <a:off x="7019925" y="4365625"/>
            <a:ext cx="0" cy="576263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 type="none" w="sm" len="sm"/>
            <a:tailEnd type="triangle" w="sm" len="sm"/>
          </a:ln>
          <a:effectLst/>
        </p:spPr>
        <p:txBody>
          <a:bodyPr/>
          <a:lstStyle/>
          <a:p>
            <a:pPr>
              <a:defRPr/>
            </a:pPr>
            <a:endParaRPr lang="he-IL">
              <a:solidFill>
                <a:schemeClr val="tx2">
                  <a:lumMod val="90000"/>
                  <a:lumOff val="10000"/>
                </a:schemeClr>
              </a:solidFill>
              <a:latin typeface="+mn-lt"/>
            </a:endParaRPr>
          </a:p>
        </p:txBody>
      </p:sp>
      <p:sp>
        <p:nvSpPr>
          <p:cNvPr id="372772" name="AutoShape 36"/>
          <p:cNvSpPr>
            <a:spLocks noChangeArrowheads="1"/>
          </p:cNvSpPr>
          <p:nvPr/>
        </p:nvSpPr>
        <p:spPr bwMode="auto">
          <a:xfrm>
            <a:off x="5219700" y="0"/>
            <a:ext cx="4537075" cy="4724400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gradFill rotWithShape="1">
            <a:gsLst>
              <a:gs pos="0">
                <a:schemeClr val="tx2">
                  <a:alpha val="42999"/>
                </a:schemeClr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762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he-IL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50201" name="Text Box 17"/>
          <p:cNvSpPr txBox="1">
            <a:spLocks noChangeArrowheads="1"/>
          </p:cNvSpPr>
          <p:nvPr/>
        </p:nvSpPr>
        <p:spPr bwMode="auto">
          <a:xfrm>
            <a:off x="6934200" y="3505200"/>
            <a:ext cx="13874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rtl="1" eaLnBrk="1" hangingPunct="1"/>
            <a:r>
              <a:rPr lang="en-US" sz="280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+mn-lt"/>
              </a:rPr>
              <a:t>External</a:t>
            </a:r>
          </a:p>
          <a:p>
            <a:pPr rtl="1" eaLnBrk="1" hangingPunct="1"/>
            <a:r>
              <a:rPr lang="en-US" sz="2800"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+mn-lt"/>
              </a:rPr>
              <a:t>Shock</a:t>
            </a:r>
          </a:p>
        </p:txBody>
      </p:sp>
      <p:pic>
        <p:nvPicPr>
          <p:cNvPr id="50202" name="Picture 37" descr="jet"/>
          <p:cNvPicPr>
            <a:picLocks noChangeAspect="1" noChangeArrowheads="1"/>
          </p:cNvPicPr>
          <p:nvPr/>
        </p:nvPicPr>
        <p:blipFill>
          <a:blip r:embed="rId3"/>
          <a:srcRect l="11667" t="37778" r="50000" b="39999"/>
          <a:stretch>
            <a:fillRect/>
          </a:stretch>
        </p:blipFill>
        <p:spPr bwMode="auto">
          <a:xfrm>
            <a:off x="1042988" y="1341438"/>
            <a:ext cx="299243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20788" y="155575"/>
            <a:ext cx="7772400" cy="1143000"/>
          </a:xfrm>
        </p:spPr>
        <p:txBody>
          <a:bodyPr/>
          <a:lstStyle/>
          <a:p>
            <a:pPr algn="ctr"/>
            <a:r>
              <a:rPr lang="en-US" b="1">
                <a:solidFill>
                  <a:srgbClr val="48224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Afterglow Theory</a:t>
            </a:r>
            <a:r>
              <a:rPr lang="en-US">
                <a:solidFill>
                  <a:srgbClr val="48224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/>
            </a:r>
            <a:br>
              <a:rPr lang="en-US">
                <a:solidFill>
                  <a:srgbClr val="48224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</a:br>
            <a:endParaRPr lang="en-US">
              <a:solidFill>
                <a:srgbClr val="48224C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1738" y="1200150"/>
            <a:ext cx="7772400" cy="4114800"/>
          </a:xfrm>
        </p:spPr>
        <p:txBody>
          <a:bodyPr/>
          <a:lstStyle/>
          <a:p>
            <a:pPr marL="101600" indent="0">
              <a:buFont typeface="Monotype Sorts" pitchFamily="-65" charset="2"/>
              <a:buNone/>
            </a:pPr>
            <a:r>
              <a:rPr lang="en-US" sz="2800">
                <a:solidFill>
                  <a:srgbClr val="48224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Hydrodynamics:</a:t>
            </a:r>
            <a:r>
              <a:rPr lang="en-US" sz="2000">
                <a:solidFill>
                  <a:srgbClr val="48224C"/>
                </a:solidFill>
              </a:rPr>
              <a:t> </a:t>
            </a:r>
            <a:r>
              <a:rPr lang="en-US" sz="2000" b="1">
                <a:solidFill>
                  <a:srgbClr val="48224C"/>
                </a:solidFill>
              </a:rPr>
              <a:t>deceleration of the</a:t>
            </a:r>
          </a:p>
          <a:p>
            <a:pPr marL="101600" indent="0">
              <a:buFont typeface="Monotype Sorts" pitchFamily="-65" charset="2"/>
              <a:buNone/>
            </a:pPr>
            <a:r>
              <a:rPr lang="en-US" sz="2000" b="1">
                <a:solidFill>
                  <a:srgbClr val="48224C"/>
                </a:solidFill>
              </a:rPr>
              <a:t>relativistic shell by collision with the surrounding medium</a:t>
            </a:r>
            <a:r>
              <a:rPr lang="en-US" sz="2000">
                <a:solidFill>
                  <a:srgbClr val="48224C"/>
                </a:solidFill>
              </a:rPr>
              <a:t> </a:t>
            </a:r>
            <a:r>
              <a:rPr lang="en-US" sz="2000" b="1">
                <a:solidFill>
                  <a:srgbClr val="48224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(Blandford &amp; McKee 1976) </a:t>
            </a:r>
          </a:p>
          <a:p>
            <a:pPr marL="101600" indent="0">
              <a:buFont typeface="Monotype Sorts" pitchFamily="-65" charset="2"/>
              <a:buNone/>
            </a:pPr>
            <a:r>
              <a:rPr lang="en-US" sz="2000" b="1">
                <a:solidFill>
                  <a:srgbClr val="48224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(Meszaros &amp; Rees 1997, Waxman 1997, Sari 1997, Cohen, Piran &amp; Sari 1998)</a:t>
            </a:r>
            <a:r>
              <a:rPr lang="en-US" sz="2000" b="1">
                <a:solidFill>
                  <a:srgbClr val="48224C"/>
                </a:solidFill>
              </a:rPr>
              <a:t> </a:t>
            </a:r>
            <a:endParaRPr lang="en-US" sz="3600" b="1">
              <a:solidFill>
                <a:srgbClr val="48224C"/>
              </a:solidFill>
            </a:endParaRPr>
          </a:p>
          <a:p>
            <a:pPr marL="101600" indent="0">
              <a:buFont typeface="Monotype Sorts" pitchFamily="-65" charset="2"/>
              <a:buNone/>
            </a:pPr>
            <a:r>
              <a:rPr lang="en-US" sz="2800">
                <a:solidFill>
                  <a:srgbClr val="48224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Radiation:</a:t>
            </a:r>
            <a:r>
              <a:rPr lang="en-US" sz="2800">
                <a:solidFill>
                  <a:srgbClr val="48224C"/>
                </a:solidFill>
              </a:rPr>
              <a:t> </a:t>
            </a:r>
            <a:r>
              <a:rPr lang="en-US" sz="4000" b="1">
                <a:solidFill>
                  <a:srgbClr val="48224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synchrotron</a:t>
            </a:r>
            <a:r>
              <a:rPr lang="en-US" sz="2000">
                <a:solidFill>
                  <a:srgbClr val="48224C"/>
                </a:solidFill>
              </a:rPr>
              <a:t> + IC (?)</a:t>
            </a:r>
          </a:p>
          <a:p>
            <a:pPr marL="101600" indent="0">
              <a:buFont typeface="Monotype Sorts" pitchFamily="-65" charset="2"/>
              <a:buNone/>
            </a:pPr>
            <a:r>
              <a:rPr lang="en-US" sz="2000" b="1">
                <a:solidFill>
                  <a:srgbClr val="48224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(Sari, Piran &amp; Narayan, 98 and many others)</a:t>
            </a:r>
          </a:p>
          <a:p>
            <a:pPr marL="101600" indent="0">
              <a:buFont typeface="Monotype Sorts" pitchFamily="-65" charset="2"/>
              <a:buNone/>
            </a:pPr>
            <a:r>
              <a:rPr lang="en-US" sz="2800">
                <a:solidFill>
                  <a:srgbClr val="48224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Clean, well defined problem.</a:t>
            </a:r>
          </a:p>
          <a:p>
            <a:pPr marL="101600" indent="0">
              <a:lnSpc>
                <a:spcPct val="140000"/>
              </a:lnSpc>
              <a:buFont typeface="Monotype Sorts" pitchFamily="-65" charset="2"/>
              <a:buNone/>
            </a:pPr>
            <a:r>
              <a:rPr lang="en-US">
                <a:solidFill>
                  <a:srgbClr val="48224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Few parameters:</a:t>
            </a:r>
            <a:br>
              <a:rPr lang="en-US">
                <a:solidFill>
                  <a:srgbClr val="48224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>
                <a:solidFill>
                  <a:srgbClr val="48224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E, n, p, e</a:t>
            </a:r>
            <a:r>
              <a:rPr lang="en-US" baseline="-25000">
                <a:solidFill>
                  <a:srgbClr val="48224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</a:t>
            </a:r>
            <a:r>
              <a:rPr lang="en-US">
                <a:solidFill>
                  <a:srgbClr val="48224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e</a:t>
            </a:r>
            <a:r>
              <a:rPr lang="en-US" baseline="-25000">
                <a:solidFill>
                  <a:srgbClr val="48224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 </a:t>
            </a:r>
            <a:r>
              <a:rPr lang="en-US">
                <a:solidFill>
                  <a:srgbClr val="48224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(~10</a:t>
            </a:r>
            <a:r>
              <a:rPr lang="en-US" baseline="30000">
                <a:solidFill>
                  <a:srgbClr val="48224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-2</a:t>
            </a:r>
            <a:r>
              <a:rPr lang="en-US">
                <a:solidFill>
                  <a:srgbClr val="48224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</a:p>
          <a:p>
            <a:pPr marL="101600" indent="0">
              <a:buFont typeface="Monotype Sorts" pitchFamily="-65" charset="2"/>
              <a:buNone/>
            </a:pPr>
            <a:endParaRPr lang="en-US">
              <a:solidFill>
                <a:srgbClr val="48224C"/>
              </a:solidFill>
            </a:endParaRPr>
          </a:p>
          <a:p>
            <a:pPr marL="101600" indent="0">
              <a:buFont typeface="Monotype Sorts" pitchFamily="-65" charset="2"/>
              <a:buNone/>
            </a:pPr>
            <a:endParaRPr lang="en-US" sz="4000">
              <a:solidFill>
                <a:srgbClr val="48224C"/>
              </a:solidFill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341938" y="4648200"/>
            <a:ext cx="3802062" cy="1720850"/>
            <a:chOff x="3301" y="2707"/>
            <a:chExt cx="2395" cy="1084"/>
          </a:xfrm>
        </p:grpSpPr>
        <p:sp>
          <p:nvSpPr>
            <p:cNvPr id="28676" name="Line 4"/>
            <p:cNvSpPr>
              <a:spLocks noChangeShapeType="1"/>
            </p:cNvSpPr>
            <p:nvPr/>
          </p:nvSpPr>
          <p:spPr bwMode="auto">
            <a:xfrm flipV="1">
              <a:off x="5183" y="2707"/>
              <a:ext cx="0" cy="8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e-IL">
                <a:solidFill>
                  <a:srgbClr val="48224C"/>
                </a:solidFill>
                <a:latin typeface="+mn-lt"/>
              </a:endParaRPr>
            </a:p>
          </p:txBody>
        </p:sp>
        <p:sp>
          <p:nvSpPr>
            <p:cNvPr id="28677" name="Freeform 5"/>
            <p:cNvSpPr>
              <a:spLocks/>
            </p:cNvSpPr>
            <p:nvPr/>
          </p:nvSpPr>
          <p:spPr bwMode="auto">
            <a:xfrm>
              <a:off x="4056" y="2713"/>
              <a:ext cx="1129" cy="580"/>
            </a:xfrm>
            <a:custGeom>
              <a:avLst/>
              <a:gdLst/>
              <a:ahLst/>
              <a:cxnLst>
                <a:cxn ang="0">
                  <a:pos x="1128" y="0"/>
                </a:cxn>
                <a:cxn ang="0">
                  <a:pos x="1037" y="116"/>
                </a:cxn>
                <a:cxn ang="0">
                  <a:pos x="929" y="231"/>
                </a:cxn>
                <a:cxn ang="0">
                  <a:pos x="813" y="332"/>
                </a:cxn>
                <a:cxn ang="0">
                  <a:pos x="754" y="374"/>
                </a:cxn>
                <a:cxn ang="0">
                  <a:pos x="688" y="416"/>
                </a:cxn>
                <a:cxn ang="0">
                  <a:pos x="613" y="447"/>
                </a:cxn>
                <a:cxn ang="0">
                  <a:pos x="538" y="474"/>
                </a:cxn>
                <a:cxn ang="0">
                  <a:pos x="365" y="521"/>
                </a:cxn>
                <a:cxn ang="0">
                  <a:pos x="182" y="553"/>
                </a:cxn>
                <a:cxn ang="0">
                  <a:pos x="0" y="579"/>
                </a:cxn>
              </a:cxnLst>
              <a:rect l="0" t="0" r="r" b="b"/>
              <a:pathLst>
                <a:path w="1129" h="580">
                  <a:moveTo>
                    <a:pt x="1128" y="0"/>
                  </a:moveTo>
                  <a:lnTo>
                    <a:pt x="1037" y="116"/>
                  </a:lnTo>
                  <a:lnTo>
                    <a:pt x="929" y="231"/>
                  </a:lnTo>
                  <a:lnTo>
                    <a:pt x="813" y="332"/>
                  </a:lnTo>
                  <a:lnTo>
                    <a:pt x="754" y="374"/>
                  </a:lnTo>
                  <a:lnTo>
                    <a:pt x="688" y="416"/>
                  </a:lnTo>
                  <a:lnTo>
                    <a:pt x="613" y="447"/>
                  </a:lnTo>
                  <a:lnTo>
                    <a:pt x="538" y="474"/>
                  </a:lnTo>
                  <a:lnTo>
                    <a:pt x="365" y="521"/>
                  </a:lnTo>
                  <a:lnTo>
                    <a:pt x="182" y="553"/>
                  </a:lnTo>
                  <a:lnTo>
                    <a:pt x="0" y="57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he-IL">
                <a:solidFill>
                  <a:srgbClr val="48224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endParaRPr>
            </a:p>
          </p:txBody>
        </p:sp>
        <p:sp>
          <p:nvSpPr>
            <p:cNvPr id="28678" name="Rectangle 6"/>
            <p:cNvSpPr>
              <a:spLocks noChangeArrowheads="1"/>
            </p:cNvSpPr>
            <p:nvPr/>
          </p:nvSpPr>
          <p:spPr bwMode="auto">
            <a:xfrm>
              <a:off x="3301" y="3291"/>
              <a:ext cx="48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solidFill>
                    <a:srgbClr val="48224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</a:rPr>
                <a:t>initial</a:t>
              </a:r>
            </a:p>
            <a:p>
              <a:pPr algn="l"/>
              <a:r>
                <a:rPr lang="en-US" sz="2000">
                  <a:solidFill>
                    <a:srgbClr val="48224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</a:rPr>
                <a:t>shell</a:t>
              </a:r>
            </a:p>
          </p:txBody>
        </p:sp>
        <p:sp>
          <p:nvSpPr>
            <p:cNvPr id="28679" name="Line 7"/>
            <p:cNvSpPr>
              <a:spLocks noChangeShapeType="1"/>
            </p:cNvSpPr>
            <p:nvPr/>
          </p:nvSpPr>
          <p:spPr bwMode="auto">
            <a:xfrm flipH="1">
              <a:off x="3409" y="3302"/>
              <a:ext cx="6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e-IL">
                <a:solidFill>
                  <a:srgbClr val="48224C"/>
                </a:solidFill>
                <a:latin typeface="+mn-lt"/>
              </a:endParaRPr>
            </a:p>
          </p:txBody>
        </p:sp>
        <p:sp>
          <p:nvSpPr>
            <p:cNvPr id="28680" name="Line 8"/>
            <p:cNvSpPr>
              <a:spLocks noChangeShapeType="1"/>
            </p:cNvSpPr>
            <p:nvPr/>
          </p:nvSpPr>
          <p:spPr bwMode="auto">
            <a:xfrm>
              <a:off x="5140" y="2897"/>
              <a:ext cx="3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e-IL">
                <a:solidFill>
                  <a:srgbClr val="48224C"/>
                </a:solidFill>
                <a:latin typeface="+mn-lt"/>
              </a:endParaRPr>
            </a:p>
          </p:txBody>
        </p:sp>
        <p:sp>
          <p:nvSpPr>
            <p:cNvPr id="28681" name="Line 9"/>
            <p:cNvSpPr>
              <a:spLocks noChangeShapeType="1"/>
            </p:cNvSpPr>
            <p:nvPr/>
          </p:nvSpPr>
          <p:spPr bwMode="auto">
            <a:xfrm>
              <a:off x="5033" y="2984"/>
              <a:ext cx="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e-IL">
                <a:solidFill>
                  <a:srgbClr val="48224C"/>
                </a:solidFill>
                <a:latin typeface="+mn-lt"/>
              </a:endParaRPr>
            </a:p>
          </p:txBody>
        </p:sp>
        <p:sp>
          <p:nvSpPr>
            <p:cNvPr id="28682" name="Line 10"/>
            <p:cNvSpPr>
              <a:spLocks noChangeShapeType="1"/>
            </p:cNvSpPr>
            <p:nvPr/>
          </p:nvSpPr>
          <p:spPr bwMode="auto">
            <a:xfrm>
              <a:off x="5184" y="3557"/>
              <a:ext cx="5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e-IL">
                <a:solidFill>
                  <a:srgbClr val="48224C"/>
                </a:solidFill>
                <a:latin typeface="+mn-lt"/>
              </a:endParaRPr>
            </a:p>
          </p:txBody>
        </p:sp>
        <p:sp>
          <p:nvSpPr>
            <p:cNvPr id="28683" name="Rectangle 11"/>
            <p:cNvSpPr>
              <a:spLocks noChangeArrowheads="1"/>
            </p:cNvSpPr>
            <p:nvPr/>
          </p:nvSpPr>
          <p:spPr bwMode="auto">
            <a:xfrm>
              <a:off x="5120" y="3539"/>
              <a:ext cx="37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solidFill>
                    <a:srgbClr val="48224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</a:rPr>
                <a:t>ISM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the forward shock synchrotron produce the observed </a:t>
            </a:r>
            <a:r>
              <a:rPr lang="en-US" dirty="0" err="1" smtClean="0"/>
              <a:t>GeV</a:t>
            </a:r>
            <a:r>
              <a:rPr lang="en-US" dirty="0" smtClean="0"/>
              <a:t> emission?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2895600"/>
            <a:ext cx="8229600" cy="4525963"/>
          </a:xfrm>
        </p:spPr>
        <p:txBody>
          <a:bodyPr/>
          <a:lstStyle/>
          <a:p>
            <a:r>
              <a:rPr lang="en-US" dirty="0" smtClean="0"/>
              <a:t>Kumar and </a:t>
            </a:r>
            <a:r>
              <a:rPr lang="en-US" dirty="0" err="1" smtClean="0"/>
              <a:t>Barniol</a:t>
            </a:r>
            <a:r>
              <a:rPr lang="en-US" dirty="0" smtClean="0"/>
              <a:t>-Duran  -  </a:t>
            </a:r>
            <a:r>
              <a:rPr lang="en-US" dirty="0" smtClean="0">
                <a:solidFill>
                  <a:srgbClr val="FF6600"/>
                </a:solidFill>
              </a:rPr>
              <a:t>Yes</a:t>
            </a:r>
            <a:r>
              <a:rPr lang="en-US" dirty="0" smtClean="0"/>
              <a:t> (adiabatic)</a:t>
            </a:r>
          </a:p>
          <a:p>
            <a:r>
              <a:rPr lang="en-US" dirty="0" err="1" smtClean="0"/>
              <a:t>Ghisellini</a:t>
            </a:r>
            <a:r>
              <a:rPr lang="en-US" dirty="0" smtClean="0"/>
              <a:t>, </a:t>
            </a:r>
            <a:r>
              <a:rPr lang="en-US" dirty="0" err="1" smtClean="0"/>
              <a:t>Ghirlanda</a:t>
            </a:r>
            <a:r>
              <a:rPr lang="en-US" dirty="0" smtClean="0"/>
              <a:t>, Nava, </a:t>
            </a:r>
            <a:r>
              <a:rPr lang="en-US" dirty="0" err="1" smtClean="0"/>
              <a:t>Celloti</a:t>
            </a:r>
            <a:r>
              <a:rPr lang="en-US" dirty="0" smtClean="0"/>
              <a:t> -  </a:t>
            </a:r>
            <a:r>
              <a:rPr lang="en-US" dirty="0" smtClean="0">
                <a:solidFill>
                  <a:srgbClr val="FF6600"/>
                </a:solidFill>
              </a:rPr>
              <a:t>Yes</a:t>
            </a:r>
            <a:r>
              <a:rPr lang="en-US" dirty="0" smtClean="0"/>
              <a:t> (</a:t>
            </a:r>
            <a:r>
              <a:rPr lang="en-US" dirty="0" err="1" smtClean="0"/>
              <a:t>radiative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2087562"/>
          </a:xfrm>
        </p:spPr>
        <p:txBody>
          <a:bodyPr/>
          <a:lstStyle/>
          <a:p>
            <a:r>
              <a:rPr lang="en-US" dirty="0" smtClean="0"/>
              <a:t>Standard External Shock Spectra</a:t>
            </a:r>
            <a:br>
              <a:rPr lang="en-US" dirty="0" smtClean="0"/>
            </a:br>
            <a:r>
              <a:rPr lang="en-US" sz="2400" dirty="0" smtClean="0"/>
              <a:t>Fan, TP, </a:t>
            </a:r>
            <a:r>
              <a:rPr lang="en-US" sz="2400" dirty="0" err="1" smtClean="0"/>
              <a:t>Narayan</a:t>
            </a:r>
            <a:r>
              <a:rPr lang="en-US" sz="2400" dirty="0" smtClean="0"/>
              <a:t> &amp; Wei, 2008 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383" y="2254250"/>
            <a:ext cx="7133201" cy="45275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14800" y="3200400"/>
            <a:ext cx="2286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2 10</a:t>
            </a:r>
            <a:r>
              <a:rPr lang="en-US" baseline="30000" dirty="0" smtClean="0">
                <a:solidFill>
                  <a:srgbClr val="000000"/>
                </a:solidFill>
              </a:rPr>
              <a:t>4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0" y="4191000"/>
            <a:ext cx="2286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2 10</a:t>
            </a:r>
            <a:r>
              <a:rPr lang="en-US" baseline="30000" dirty="0" smtClean="0">
                <a:solidFill>
                  <a:srgbClr val="000000"/>
                </a:solidFill>
              </a:rPr>
              <a:t>6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81800" y="1752600"/>
            <a:ext cx="2286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SSC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0" y="2844224"/>
            <a:ext cx="2286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Synch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10800000">
            <a:off x="6248400" y="2895600"/>
            <a:ext cx="1219200" cy="304800"/>
          </a:xfrm>
          <a:prstGeom prst="straightConnector1">
            <a:avLst/>
          </a:prstGeom>
          <a:ln w="5715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0800000" flipV="1">
            <a:off x="7086600" y="2057400"/>
            <a:ext cx="533400" cy="381000"/>
          </a:xfrm>
          <a:prstGeom prst="straightConnector1">
            <a:avLst/>
          </a:prstGeom>
          <a:ln w="5715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3429000" y="1752600"/>
            <a:ext cx="4953000" cy="1600200"/>
            <a:chOff x="3429000" y="1371600"/>
            <a:chExt cx="4953000" cy="1600200"/>
          </a:xfrm>
        </p:grpSpPr>
        <p:cxnSp>
          <p:nvCxnSpPr>
            <p:cNvPr id="21" name="Straight Connector 20"/>
            <p:cNvCxnSpPr/>
            <p:nvPr/>
          </p:nvCxnSpPr>
          <p:spPr>
            <a:xfrm rot="10800000" flipV="1">
              <a:off x="3429000" y="2286000"/>
              <a:ext cx="2362200" cy="685800"/>
            </a:xfrm>
            <a:prstGeom prst="line">
              <a:avLst/>
            </a:prstGeom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>
            <a:xfrm>
              <a:off x="7086600" y="1371600"/>
              <a:ext cx="1295400" cy="685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172200" y="2133600"/>
              <a:ext cx="1143000" cy="22860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600200" y="1524000"/>
            <a:ext cx="6019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When we lower B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7" name="Right Triangle 26"/>
          <p:cNvSpPr/>
          <p:nvPr/>
        </p:nvSpPr>
        <p:spPr>
          <a:xfrm flipV="1">
            <a:off x="3505200" y="2514600"/>
            <a:ext cx="2590800" cy="762000"/>
          </a:xfrm>
          <a:prstGeom prst="rtTriangle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6000" y="2463224"/>
            <a:ext cx="2286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200 </a:t>
            </a:r>
            <a:r>
              <a:rPr lang="en-US" dirty="0" err="1" smtClean="0">
                <a:solidFill>
                  <a:srgbClr val="000000"/>
                </a:solidFill>
              </a:rPr>
              <a:t>s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6000" dirty="0" smtClean="0"/>
              <a:t>But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TP &amp; </a:t>
            </a:r>
            <a:r>
              <a:rPr lang="en-US" sz="2800" dirty="0" err="1" smtClean="0"/>
              <a:t>Nakar</a:t>
            </a:r>
            <a:r>
              <a:rPr lang="en-US" sz="2800" dirty="0" smtClean="0"/>
              <a:t> 2010, Kumar </a:t>
            </a:r>
            <a:r>
              <a:rPr lang="en-US" sz="2800" dirty="0" err="1" smtClean="0"/>
              <a:t>Barniol</a:t>
            </a:r>
            <a:r>
              <a:rPr lang="en-US" sz="2800" dirty="0" smtClean="0"/>
              <a:t>-Duran 2010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915400" cy="3992563"/>
          </a:xfrm>
        </p:spPr>
        <p:txBody>
          <a:bodyPr/>
          <a:lstStyle/>
          <a:p>
            <a:r>
              <a:rPr lang="en-US" dirty="0" smtClean="0"/>
              <a:t>Cooling time = acceleration time </a:t>
            </a:r>
          </a:p>
          <a:p>
            <a:pPr>
              <a:buNone/>
            </a:pPr>
            <a:r>
              <a:rPr lang="en-US" dirty="0" smtClean="0"/>
              <a:t>    =&gt; Upper limit on synchrotron photons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=&gt;</a:t>
            </a:r>
            <a:endParaRPr lang="en-US" baseline="30000" dirty="0" smtClean="0"/>
          </a:p>
          <a:p>
            <a:endParaRPr lang="en-US" baseline="30000" dirty="0" smtClean="0"/>
          </a:p>
          <a:p>
            <a:r>
              <a:rPr lang="en-US" u="sng" dirty="0" smtClean="0"/>
              <a:t>But</a:t>
            </a:r>
            <a:r>
              <a:rPr lang="en-US" dirty="0" smtClean="0"/>
              <a:t>  33 </a:t>
            </a:r>
            <a:r>
              <a:rPr lang="en-US" dirty="0" err="1" smtClean="0"/>
              <a:t>GeV</a:t>
            </a:r>
            <a:r>
              <a:rPr lang="en-US" dirty="0" smtClean="0"/>
              <a:t> photons at 82 sec from GRB090902B</a:t>
            </a:r>
          </a:p>
          <a:p>
            <a:r>
              <a:rPr lang="en-US" u="sng" dirty="0" smtClean="0"/>
              <a:t>Much</a:t>
            </a:r>
            <a:r>
              <a:rPr lang="en-US" dirty="0" smtClean="0"/>
              <a:t> worse in a </a:t>
            </a:r>
            <a:r>
              <a:rPr lang="en-US" dirty="0" err="1" smtClean="0"/>
              <a:t>radiative</a:t>
            </a:r>
            <a:r>
              <a:rPr lang="en-US" dirty="0" smtClean="0"/>
              <a:t> cooling when </a:t>
            </a:r>
            <a:r>
              <a:rPr lang="en-US" dirty="0" err="1" smtClean="0"/>
              <a:t>Γ(t</a:t>
            </a:r>
            <a:r>
              <a:rPr lang="en-US" dirty="0" smtClean="0"/>
              <a:t>) decreases much faster.  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124200" y="2927350"/>
          <a:ext cx="2412590" cy="958850"/>
        </p:xfrm>
        <a:graphic>
          <a:graphicData uri="http://schemas.openxmlformats.org/presentationml/2006/ole">
            <p:oleObj spid="_x0000_s329730" name="Equation" r:id="rId3" imgW="990600" imgH="393700" progId="Equation.3">
              <p:embed/>
            </p:oleObj>
          </a:graphicData>
        </a:graphic>
      </p:graphicFrame>
      <p:cxnSp>
        <p:nvCxnSpPr>
          <p:cNvPr id="6" name="Straight Arrow Connector 5"/>
          <p:cNvCxnSpPr/>
          <p:nvPr/>
        </p:nvCxnSpPr>
        <p:spPr>
          <a:xfrm rot="10800000" flipV="1">
            <a:off x="2057400" y="4648200"/>
            <a:ext cx="2667000" cy="381000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 flipV="1">
            <a:off x="5181600" y="4800600"/>
            <a:ext cx="609600" cy="304800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1066800" y="3810000"/>
          <a:ext cx="7772400" cy="1052835"/>
        </p:xfrm>
        <a:graphic>
          <a:graphicData uri="http://schemas.openxmlformats.org/presentationml/2006/ole">
            <p:oleObj spid="_x0000_s329731" name="Equation" r:id="rId4" imgW="3187700" imgH="431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914400"/>
            <a:ext cx="8077200" cy="62822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295400"/>
          </a:xfrm>
        </p:spPr>
        <p:txBody>
          <a:bodyPr/>
          <a:lstStyle/>
          <a:p>
            <a:r>
              <a:rPr lang="en-US" dirty="0" smtClean="0"/>
              <a:t>Cooling and Confinement                       </a:t>
            </a:r>
            <a:r>
              <a:rPr lang="en-US" sz="2400" dirty="0" smtClean="0"/>
              <a:t>TP &amp; </a:t>
            </a:r>
            <a:r>
              <a:rPr lang="en-US" sz="2400" dirty="0" err="1" smtClean="0"/>
              <a:t>Nakar</a:t>
            </a:r>
            <a:r>
              <a:rPr lang="en-US" sz="2400" dirty="0" smtClean="0"/>
              <a:t> 10,Kumar </a:t>
            </a:r>
            <a:r>
              <a:rPr lang="en-US" sz="2400" dirty="0" err="1" smtClean="0"/>
              <a:t>Barniol</a:t>
            </a:r>
            <a:r>
              <a:rPr lang="en-US" sz="2400" dirty="0" smtClean="0"/>
              <a:t>-Duran, Zhou 10, Waxman &amp; Zhou 06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2099733"/>
            <a:ext cx="3429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Downstream dominates cooling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5000" y="2099733"/>
            <a:ext cx="3429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Upstream dominates confinement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Cooling and Confinement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Cooling</a:t>
            </a:r>
            <a:r>
              <a:rPr lang="he-IL" dirty="0" smtClean="0"/>
              <a:t>  </a:t>
            </a:r>
            <a:r>
              <a:rPr lang="en-US" dirty="0" smtClean="0"/>
              <a:t>- </a:t>
            </a:r>
            <a:r>
              <a:rPr lang="he-IL" dirty="0" smtClean="0"/>
              <a:t>  </a:t>
            </a:r>
            <a:r>
              <a:rPr lang="en-US" dirty="0" smtClean="0"/>
              <a:t> </a:t>
            </a:r>
            <a:r>
              <a:rPr lang="en-US" dirty="0" err="1" smtClean="0"/>
              <a:t>MeV</a:t>
            </a:r>
            <a:r>
              <a:rPr lang="en-US" dirty="0" smtClean="0"/>
              <a:t> &lt; </a:t>
            </a:r>
            <a:r>
              <a:rPr lang="en-US" dirty="0" err="1" smtClean="0"/>
              <a:t>hν</a:t>
            </a:r>
            <a:r>
              <a:rPr lang="en-US" baseline="-25000" dirty="0" err="1" smtClean="0"/>
              <a:t>c</a:t>
            </a:r>
            <a:r>
              <a:rPr lang="en-US" dirty="0" smtClean="0"/>
              <a:t> &lt; 100 </a:t>
            </a:r>
            <a:r>
              <a:rPr lang="en-US" dirty="0" err="1" smtClean="0"/>
              <a:t>MeV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       =&gt;  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B</a:t>
            </a:r>
            <a:r>
              <a:rPr lang="en-US" dirty="0" smtClean="0"/>
              <a:t> B &gt; 85 μG (t/100)</a:t>
            </a:r>
            <a:r>
              <a:rPr lang="en-US" baseline="30000" dirty="0" smtClean="0"/>
              <a:t>-1/6 </a:t>
            </a:r>
            <a:r>
              <a:rPr lang="en-US" dirty="0" smtClean="0"/>
              <a:t>for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Confinement of the electrons producing 10GeV photon </a:t>
            </a:r>
          </a:p>
          <a:p>
            <a:pPr>
              <a:buNone/>
            </a:pPr>
            <a:r>
              <a:rPr lang="en-US" dirty="0" smtClean="0"/>
              <a:t>        =&gt; B &gt; 20 μG (t/100)</a:t>
            </a:r>
            <a:r>
              <a:rPr lang="en-US" baseline="30000" dirty="0" smtClean="0"/>
              <a:t>-1/12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48" name="AutoShape 12"/>
          <p:cNvSpPr>
            <a:spLocks noChangeArrowheads="1"/>
          </p:cNvSpPr>
          <p:nvPr/>
        </p:nvSpPr>
        <p:spPr bwMode="auto">
          <a:xfrm rot="-10800000">
            <a:off x="4495800" y="2087562"/>
            <a:ext cx="685800" cy="2209800"/>
          </a:xfrm>
          <a:prstGeom prst="moon">
            <a:avLst>
              <a:gd name="adj" fmla="val 87500"/>
            </a:avLst>
          </a:prstGeom>
          <a:gradFill rotWithShape="0">
            <a:gsLst>
              <a:gs pos="0">
                <a:schemeClr val="hlink">
                  <a:gamma/>
                  <a:shade val="46275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317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he-IL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372749" name="Rectangle 13" descr="25%"/>
          <p:cNvSpPr>
            <a:spLocks noChangeArrowheads="1"/>
          </p:cNvSpPr>
          <p:nvPr/>
        </p:nvSpPr>
        <p:spPr bwMode="auto">
          <a:xfrm>
            <a:off x="4724400" y="2163762"/>
            <a:ext cx="1676400" cy="2057400"/>
          </a:xfrm>
          <a:prstGeom prst="rect">
            <a:avLst/>
          </a:prstGeom>
          <a:noFill/>
          <a:ln w="1270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he-IL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  <p:sp>
        <p:nvSpPr>
          <p:cNvPr id="50184" name="AutoShape 14"/>
          <p:cNvSpPr>
            <a:spLocks noChangeArrowheads="1"/>
          </p:cNvSpPr>
          <p:nvPr/>
        </p:nvSpPr>
        <p:spPr bwMode="auto">
          <a:xfrm rot="10800000">
            <a:off x="4724400" y="2163762"/>
            <a:ext cx="838200" cy="2057400"/>
          </a:xfrm>
          <a:prstGeom prst="moon">
            <a:avLst>
              <a:gd name="adj" fmla="val 50000"/>
            </a:avLst>
          </a:prstGeom>
          <a:gradFill rotWithShape="0">
            <a:gsLst>
              <a:gs pos="0">
                <a:schemeClr val="accent2"/>
              </a:gs>
              <a:gs pos="100000">
                <a:srgbClr val="CC00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rtl="1" eaLnBrk="1" hangingPunct="1"/>
            <a:endParaRPr lang="he-IL" sz="2800">
              <a:solidFill>
                <a:schemeClr val="tx2">
                  <a:lumMod val="90000"/>
                  <a:lumOff val="10000"/>
                </a:schemeClr>
              </a:solidFill>
              <a:effectLst/>
              <a:latin typeface="+mn-lt"/>
            </a:endParaRPr>
          </a:p>
        </p:txBody>
      </p:sp>
      <p:sp>
        <p:nvSpPr>
          <p:cNvPr id="372751" name="Freeform 15"/>
          <p:cNvSpPr>
            <a:spLocks/>
          </p:cNvSpPr>
          <p:nvPr/>
        </p:nvSpPr>
        <p:spPr bwMode="auto">
          <a:xfrm>
            <a:off x="5486400" y="2316162"/>
            <a:ext cx="795338" cy="219075"/>
          </a:xfrm>
          <a:custGeom>
            <a:avLst/>
            <a:gdLst/>
            <a:ahLst/>
            <a:cxnLst>
              <a:cxn ang="0">
                <a:pos x="0" y="138"/>
              </a:cxn>
              <a:cxn ang="0">
                <a:pos x="96" y="9"/>
              </a:cxn>
              <a:cxn ang="0">
                <a:pos x="209" y="138"/>
              </a:cxn>
              <a:cxn ang="0">
                <a:pos x="321" y="9"/>
              </a:cxn>
              <a:cxn ang="0">
                <a:pos x="411" y="81"/>
              </a:cxn>
              <a:cxn ang="0">
                <a:pos x="501" y="81"/>
              </a:cxn>
            </a:cxnLst>
            <a:rect l="0" t="0" r="r" b="b"/>
            <a:pathLst>
              <a:path w="501" h="138">
                <a:moveTo>
                  <a:pt x="0" y="138"/>
                </a:moveTo>
                <a:cubicBezTo>
                  <a:pt x="16" y="117"/>
                  <a:pt x="61" y="9"/>
                  <a:pt x="96" y="9"/>
                </a:cubicBezTo>
                <a:cubicBezTo>
                  <a:pt x="131" y="9"/>
                  <a:pt x="172" y="138"/>
                  <a:pt x="209" y="138"/>
                </a:cubicBezTo>
                <a:cubicBezTo>
                  <a:pt x="246" y="138"/>
                  <a:pt x="287" y="18"/>
                  <a:pt x="321" y="9"/>
                </a:cubicBezTo>
                <a:cubicBezTo>
                  <a:pt x="355" y="0"/>
                  <a:pt x="381" y="69"/>
                  <a:pt x="411" y="81"/>
                </a:cubicBezTo>
                <a:cubicBezTo>
                  <a:pt x="441" y="93"/>
                  <a:pt x="482" y="81"/>
                  <a:pt x="501" y="81"/>
                </a:cubicBezTo>
              </a:path>
            </a:pathLst>
          </a:custGeom>
          <a:noFill/>
          <a:ln w="1270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he-IL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  <p:sp>
        <p:nvSpPr>
          <p:cNvPr id="372752" name="Freeform 16"/>
          <p:cNvSpPr>
            <a:spLocks/>
          </p:cNvSpPr>
          <p:nvPr/>
        </p:nvSpPr>
        <p:spPr bwMode="auto">
          <a:xfrm>
            <a:off x="5638800" y="3001962"/>
            <a:ext cx="795338" cy="219075"/>
          </a:xfrm>
          <a:custGeom>
            <a:avLst/>
            <a:gdLst/>
            <a:ahLst/>
            <a:cxnLst>
              <a:cxn ang="0">
                <a:pos x="0" y="138"/>
              </a:cxn>
              <a:cxn ang="0">
                <a:pos x="96" y="9"/>
              </a:cxn>
              <a:cxn ang="0">
                <a:pos x="209" y="138"/>
              </a:cxn>
              <a:cxn ang="0">
                <a:pos x="321" y="9"/>
              </a:cxn>
              <a:cxn ang="0">
                <a:pos x="411" y="81"/>
              </a:cxn>
              <a:cxn ang="0">
                <a:pos x="501" y="81"/>
              </a:cxn>
            </a:cxnLst>
            <a:rect l="0" t="0" r="r" b="b"/>
            <a:pathLst>
              <a:path w="501" h="138">
                <a:moveTo>
                  <a:pt x="0" y="138"/>
                </a:moveTo>
                <a:cubicBezTo>
                  <a:pt x="16" y="117"/>
                  <a:pt x="61" y="9"/>
                  <a:pt x="96" y="9"/>
                </a:cubicBezTo>
                <a:cubicBezTo>
                  <a:pt x="131" y="9"/>
                  <a:pt x="172" y="138"/>
                  <a:pt x="209" y="138"/>
                </a:cubicBezTo>
                <a:cubicBezTo>
                  <a:pt x="246" y="138"/>
                  <a:pt x="287" y="18"/>
                  <a:pt x="321" y="9"/>
                </a:cubicBezTo>
                <a:cubicBezTo>
                  <a:pt x="355" y="0"/>
                  <a:pt x="381" y="69"/>
                  <a:pt x="411" y="81"/>
                </a:cubicBezTo>
                <a:cubicBezTo>
                  <a:pt x="441" y="93"/>
                  <a:pt x="482" y="81"/>
                  <a:pt x="501" y="81"/>
                </a:cubicBezTo>
              </a:path>
            </a:pathLst>
          </a:custGeom>
          <a:noFill/>
          <a:ln w="1270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he-IL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  <p:sp>
        <p:nvSpPr>
          <p:cNvPr id="372755" name="Freeform 19"/>
          <p:cNvSpPr>
            <a:spLocks/>
          </p:cNvSpPr>
          <p:nvPr/>
        </p:nvSpPr>
        <p:spPr bwMode="auto">
          <a:xfrm>
            <a:off x="5486400" y="3763962"/>
            <a:ext cx="795338" cy="219075"/>
          </a:xfrm>
          <a:custGeom>
            <a:avLst/>
            <a:gdLst/>
            <a:ahLst/>
            <a:cxnLst>
              <a:cxn ang="0">
                <a:pos x="0" y="138"/>
              </a:cxn>
              <a:cxn ang="0">
                <a:pos x="96" y="9"/>
              </a:cxn>
              <a:cxn ang="0">
                <a:pos x="209" y="138"/>
              </a:cxn>
              <a:cxn ang="0">
                <a:pos x="321" y="9"/>
              </a:cxn>
              <a:cxn ang="0">
                <a:pos x="411" y="81"/>
              </a:cxn>
              <a:cxn ang="0">
                <a:pos x="501" y="81"/>
              </a:cxn>
            </a:cxnLst>
            <a:rect l="0" t="0" r="r" b="b"/>
            <a:pathLst>
              <a:path w="501" h="138">
                <a:moveTo>
                  <a:pt x="0" y="138"/>
                </a:moveTo>
                <a:cubicBezTo>
                  <a:pt x="16" y="117"/>
                  <a:pt x="61" y="9"/>
                  <a:pt x="96" y="9"/>
                </a:cubicBezTo>
                <a:cubicBezTo>
                  <a:pt x="131" y="9"/>
                  <a:pt x="172" y="138"/>
                  <a:pt x="209" y="138"/>
                </a:cubicBezTo>
                <a:cubicBezTo>
                  <a:pt x="246" y="138"/>
                  <a:pt x="287" y="18"/>
                  <a:pt x="321" y="9"/>
                </a:cubicBezTo>
                <a:cubicBezTo>
                  <a:pt x="355" y="0"/>
                  <a:pt x="381" y="69"/>
                  <a:pt x="411" y="81"/>
                </a:cubicBezTo>
                <a:cubicBezTo>
                  <a:pt x="441" y="93"/>
                  <a:pt x="482" y="81"/>
                  <a:pt x="501" y="81"/>
                </a:cubicBezTo>
              </a:path>
            </a:pathLst>
          </a:custGeom>
          <a:noFill/>
          <a:ln w="1270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he-IL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3276600" y="1935162"/>
            <a:ext cx="1828800" cy="25146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3929062" y="2392362"/>
            <a:ext cx="871538" cy="1438275"/>
            <a:chOff x="3360" y="1008"/>
            <a:chExt cx="549" cy="906"/>
          </a:xfrm>
        </p:grpSpPr>
        <p:sp>
          <p:nvSpPr>
            <p:cNvPr id="372758" name="Freeform 22"/>
            <p:cNvSpPr>
              <a:spLocks/>
            </p:cNvSpPr>
            <p:nvPr/>
          </p:nvSpPr>
          <p:spPr bwMode="auto">
            <a:xfrm>
              <a:off x="3360" y="1008"/>
              <a:ext cx="501" cy="13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96" y="9"/>
                </a:cxn>
                <a:cxn ang="0">
                  <a:pos x="209" y="138"/>
                </a:cxn>
                <a:cxn ang="0">
                  <a:pos x="321" y="9"/>
                </a:cxn>
                <a:cxn ang="0">
                  <a:pos x="411" y="81"/>
                </a:cxn>
                <a:cxn ang="0">
                  <a:pos x="501" y="81"/>
                </a:cxn>
              </a:cxnLst>
              <a:rect l="0" t="0" r="r" b="b"/>
              <a:pathLst>
                <a:path w="501" h="138">
                  <a:moveTo>
                    <a:pt x="0" y="138"/>
                  </a:moveTo>
                  <a:cubicBezTo>
                    <a:pt x="16" y="117"/>
                    <a:pt x="61" y="9"/>
                    <a:pt x="96" y="9"/>
                  </a:cubicBezTo>
                  <a:cubicBezTo>
                    <a:pt x="131" y="9"/>
                    <a:pt x="172" y="138"/>
                    <a:pt x="209" y="138"/>
                  </a:cubicBezTo>
                  <a:cubicBezTo>
                    <a:pt x="246" y="138"/>
                    <a:pt x="287" y="18"/>
                    <a:pt x="321" y="9"/>
                  </a:cubicBezTo>
                  <a:cubicBezTo>
                    <a:pt x="355" y="0"/>
                    <a:pt x="381" y="69"/>
                    <a:pt x="411" y="81"/>
                  </a:cubicBezTo>
                  <a:cubicBezTo>
                    <a:pt x="441" y="93"/>
                    <a:pt x="482" y="81"/>
                    <a:pt x="501" y="81"/>
                  </a:cubicBezTo>
                </a:path>
              </a:pathLst>
            </a:custGeom>
            <a:noFill/>
            <a:ln w="9525" cap="flat" cmpd="sng">
              <a:solidFill>
                <a:srgbClr val="6633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he-IL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endParaRPr>
            </a:p>
          </p:txBody>
        </p:sp>
        <p:sp>
          <p:nvSpPr>
            <p:cNvPr id="372759" name="Freeform 23"/>
            <p:cNvSpPr>
              <a:spLocks/>
            </p:cNvSpPr>
            <p:nvPr/>
          </p:nvSpPr>
          <p:spPr bwMode="auto">
            <a:xfrm>
              <a:off x="3408" y="1392"/>
              <a:ext cx="501" cy="13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96" y="9"/>
                </a:cxn>
                <a:cxn ang="0">
                  <a:pos x="209" y="138"/>
                </a:cxn>
                <a:cxn ang="0">
                  <a:pos x="321" y="9"/>
                </a:cxn>
                <a:cxn ang="0">
                  <a:pos x="411" y="81"/>
                </a:cxn>
                <a:cxn ang="0">
                  <a:pos x="501" y="81"/>
                </a:cxn>
              </a:cxnLst>
              <a:rect l="0" t="0" r="r" b="b"/>
              <a:pathLst>
                <a:path w="501" h="138">
                  <a:moveTo>
                    <a:pt x="0" y="138"/>
                  </a:moveTo>
                  <a:cubicBezTo>
                    <a:pt x="16" y="117"/>
                    <a:pt x="61" y="9"/>
                    <a:pt x="96" y="9"/>
                  </a:cubicBezTo>
                  <a:cubicBezTo>
                    <a:pt x="131" y="9"/>
                    <a:pt x="172" y="138"/>
                    <a:pt x="209" y="138"/>
                  </a:cubicBezTo>
                  <a:cubicBezTo>
                    <a:pt x="246" y="138"/>
                    <a:pt x="287" y="18"/>
                    <a:pt x="321" y="9"/>
                  </a:cubicBezTo>
                  <a:cubicBezTo>
                    <a:pt x="355" y="0"/>
                    <a:pt x="381" y="69"/>
                    <a:pt x="411" y="81"/>
                  </a:cubicBezTo>
                  <a:cubicBezTo>
                    <a:pt x="441" y="93"/>
                    <a:pt x="482" y="81"/>
                    <a:pt x="501" y="81"/>
                  </a:cubicBezTo>
                </a:path>
              </a:pathLst>
            </a:custGeom>
            <a:noFill/>
            <a:ln w="9525" cap="flat" cmpd="sng">
              <a:solidFill>
                <a:srgbClr val="6633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he-IL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endParaRPr>
            </a:p>
          </p:txBody>
        </p:sp>
        <p:sp>
          <p:nvSpPr>
            <p:cNvPr id="372760" name="Freeform 24"/>
            <p:cNvSpPr>
              <a:spLocks/>
            </p:cNvSpPr>
            <p:nvPr/>
          </p:nvSpPr>
          <p:spPr bwMode="auto">
            <a:xfrm>
              <a:off x="3408" y="1776"/>
              <a:ext cx="501" cy="13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96" y="9"/>
                </a:cxn>
                <a:cxn ang="0">
                  <a:pos x="209" y="138"/>
                </a:cxn>
                <a:cxn ang="0">
                  <a:pos x="321" y="9"/>
                </a:cxn>
                <a:cxn ang="0">
                  <a:pos x="411" y="81"/>
                </a:cxn>
                <a:cxn ang="0">
                  <a:pos x="501" y="81"/>
                </a:cxn>
              </a:cxnLst>
              <a:rect l="0" t="0" r="r" b="b"/>
              <a:pathLst>
                <a:path w="501" h="138">
                  <a:moveTo>
                    <a:pt x="0" y="138"/>
                  </a:moveTo>
                  <a:cubicBezTo>
                    <a:pt x="16" y="117"/>
                    <a:pt x="61" y="9"/>
                    <a:pt x="96" y="9"/>
                  </a:cubicBezTo>
                  <a:cubicBezTo>
                    <a:pt x="131" y="9"/>
                    <a:pt x="172" y="138"/>
                    <a:pt x="209" y="138"/>
                  </a:cubicBezTo>
                  <a:cubicBezTo>
                    <a:pt x="246" y="138"/>
                    <a:pt x="287" y="18"/>
                    <a:pt x="321" y="9"/>
                  </a:cubicBezTo>
                  <a:cubicBezTo>
                    <a:pt x="355" y="0"/>
                    <a:pt x="381" y="69"/>
                    <a:pt x="411" y="81"/>
                  </a:cubicBezTo>
                  <a:cubicBezTo>
                    <a:pt x="441" y="93"/>
                    <a:pt x="482" y="81"/>
                    <a:pt x="501" y="81"/>
                  </a:cubicBezTo>
                </a:path>
              </a:pathLst>
            </a:custGeom>
            <a:noFill/>
            <a:ln w="9525" cap="flat" cmpd="sng">
              <a:solidFill>
                <a:srgbClr val="6633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he-IL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endParaRPr>
            </a:p>
          </p:txBody>
        </p:sp>
      </p:grpSp>
      <p:sp>
        <p:nvSpPr>
          <p:cNvPr id="33" name="Title 1"/>
          <p:cNvSpPr txBox="1">
            <a:spLocks/>
          </p:cNvSpPr>
          <p:nvPr/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vert="horz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Oops - Cooling by IC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09600" y="4800600"/>
            <a:ext cx="815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Even a modest (a few μJ) IR or optical flux will cool (via IC the synch emitting electrons)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One slide before last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057400"/>
            <a:ext cx="2286000" cy="4525963"/>
          </a:xfrm>
        </p:spPr>
        <p:txBody>
          <a:bodyPr/>
          <a:lstStyle/>
          <a:p>
            <a:r>
              <a:rPr lang="en-US" dirty="0" smtClean="0"/>
              <a:t>Vela</a:t>
            </a:r>
          </a:p>
          <a:p>
            <a:endParaRPr lang="en-US" dirty="0" smtClean="0"/>
          </a:p>
          <a:p>
            <a:r>
              <a:rPr lang="en-US" dirty="0" smtClean="0"/>
              <a:t>BATSE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BeppoSAX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Swift</a:t>
            </a:r>
          </a:p>
          <a:p>
            <a:endParaRPr lang="en-US" dirty="0" smtClean="0"/>
          </a:p>
          <a:p>
            <a:r>
              <a:rPr lang="en-US" dirty="0" smtClean="0"/>
              <a:t>Fermi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4762500"/>
            <a:ext cx="4191000" cy="2095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3962400"/>
            <a:ext cx="3063986" cy="21907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2667000"/>
            <a:ext cx="2200807" cy="1968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400" y="1981200"/>
            <a:ext cx="2234395" cy="17462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9800" y="1143000"/>
            <a:ext cx="2013449" cy="1606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Some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86400"/>
          </a:xfrm>
        </p:spPr>
        <p:txBody>
          <a:bodyPr/>
          <a:lstStyle/>
          <a:p>
            <a:r>
              <a:rPr lang="en-US" sz="2800" dirty="0" smtClean="0"/>
              <a:t>Revise minimal </a:t>
            </a:r>
            <a:r>
              <a:rPr lang="en-US" sz="2800" dirty="0" err="1" smtClean="0"/>
              <a:t>Γ</a:t>
            </a:r>
            <a:r>
              <a:rPr lang="en-US" sz="2800" dirty="0" smtClean="0"/>
              <a:t> opacity estimates </a:t>
            </a:r>
          </a:p>
          <a:p>
            <a:r>
              <a:rPr lang="en-US" sz="2800" dirty="0" smtClean="0">
                <a:sym typeface="Symbol" pitchFamily="-65" charset="2"/>
              </a:rPr>
              <a:t>Prompt emission mechanism </a:t>
            </a:r>
          </a:p>
          <a:p>
            <a:pPr lvl="1"/>
            <a:r>
              <a:rPr lang="en-US" sz="2400" dirty="0" smtClean="0">
                <a:sym typeface="Symbol" pitchFamily="-65" charset="2"/>
              </a:rPr>
              <a:t>Not SSC (lack of high energy signature + not enough optical seed).</a:t>
            </a:r>
          </a:p>
          <a:p>
            <a:pPr lvl="1"/>
            <a:r>
              <a:rPr lang="en-US" sz="2400" dirty="0" smtClean="0">
                <a:sym typeface="Symbol" pitchFamily="-65" charset="2"/>
              </a:rPr>
              <a:t>NOT IC – no relevant seed source</a:t>
            </a:r>
          </a:p>
          <a:p>
            <a:pPr lvl="1"/>
            <a:r>
              <a:rPr lang="en-US" sz="2400" dirty="0" smtClean="0">
                <a:sym typeface="Symbol" pitchFamily="-65" charset="2"/>
              </a:rPr>
              <a:t>Synch – “line of death”, Fermi limits on emitting </a:t>
            </a:r>
            <a:r>
              <a:rPr lang="en-US" sz="2400" dirty="0" err="1" smtClean="0">
                <a:sym typeface="Symbol" pitchFamily="-65" charset="2"/>
              </a:rPr>
              <a:t>elns</a:t>
            </a:r>
            <a:endParaRPr lang="en-US" sz="2400" dirty="0" smtClean="0">
              <a:sym typeface="Symbol" pitchFamily="-65" charset="2"/>
            </a:endParaRPr>
          </a:p>
          <a:p>
            <a:pPr lvl="1"/>
            <a:r>
              <a:rPr lang="en-US" sz="2400" dirty="0" smtClean="0">
                <a:sym typeface="Symbol" pitchFamily="-65" charset="2"/>
              </a:rPr>
              <a:t>Mildly relativistic </a:t>
            </a:r>
            <a:r>
              <a:rPr lang="en-US" sz="2400" dirty="0" err="1" smtClean="0">
                <a:sym typeface="Symbol" pitchFamily="-65" charset="2"/>
              </a:rPr>
              <a:t>comptonization</a:t>
            </a:r>
            <a:r>
              <a:rPr lang="en-US" sz="2400" dirty="0" smtClean="0">
                <a:sym typeface="Symbol" pitchFamily="-65" charset="2"/>
              </a:rPr>
              <a:t> ? </a:t>
            </a:r>
          </a:p>
          <a:p>
            <a:r>
              <a:rPr lang="en-US" sz="2800" u="sng" dirty="0" smtClean="0">
                <a:sym typeface="Symbol" pitchFamily="-65" charset="2"/>
              </a:rPr>
              <a:t>The </a:t>
            </a:r>
            <a:r>
              <a:rPr lang="en-US" sz="2800" u="sng" dirty="0" err="1" smtClean="0">
                <a:sym typeface="Symbol" pitchFamily="-65" charset="2"/>
              </a:rPr>
              <a:t>GeV</a:t>
            </a:r>
            <a:r>
              <a:rPr lang="en-US" sz="2800" u="sng" dirty="0" smtClean="0">
                <a:sym typeface="Symbol" pitchFamily="-65" charset="2"/>
              </a:rPr>
              <a:t> emission</a:t>
            </a:r>
          </a:p>
          <a:p>
            <a:pPr lvl="1"/>
            <a:r>
              <a:rPr lang="en-US" sz="2000" dirty="0" smtClean="0">
                <a:sym typeface="Symbol" pitchFamily="-65" charset="2"/>
              </a:rPr>
              <a:t> </a:t>
            </a:r>
            <a:r>
              <a:rPr lang="en-US" sz="2400" dirty="0" smtClean="0">
                <a:sym typeface="Symbol" pitchFamily="-65" charset="2"/>
              </a:rPr>
              <a:t>Mostly external shocks</a:t>
            </a:r>
          </a:p>
          <a:p>
            <a:pPr lvl="2"/>
            <a:r>
              <a:rPr lang="en-US" sz="2000" dirty="0" smtClean="0">
                <a:sym typeface="Symbol" pitchFamily="-65" charset="2"/>
              </a:rPr>
              <a:t>No late energetic photons</a:t>
            </a:r>
          </a:p>
          <a:p>
            <a:pPr lvl="2"/>
            <a:r>
              <a:rPr lang="en-US" sz="2000" dirty="0" smtClean="0">
                <a:sym typeface="Symbol" pitchFamily="-65" charset="2"/>
              </a:rPr>
              <a:t>No simultaneous strong IR or optical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19893</TotalTime>
  <Words>1147</Words>
  <Application>Microsoft PowerPoint</Application>
  <PresentationFormat>On-screen Show (4:3)</PresentationFormat>
  <Paragraphs>181</Paragraphs>
  <Slides>37</Slides>
  <Notes>6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Office Theme</vt:lpstr>
      <vt:lpstr>Equation</vt:lpstr>
      <vt:lpstr>Slide 1</vt:lpstr>
      <vt:lpstr>Slide 2</vt:lpstr>
      <vt:lpstr>OUTLINE</vt:lpstr>
      <vt:lpstr>The expectations</vt:lpstr>
      <vt:lpstr>Blazar’s spectrum</vt:lpstr>
      <vt:lpstr>H.E.S.S. Observations of a Blazar</vt:lpstr>
      <vt:lpstr>Expectations for the prompt spectrum (e.g. Fan &amp; TP 2008) </vt:lpstr>
      <vt:lpstr>Fermi’s Observations and prompt GRB emission</vt:lpstr>
      <vt:lpstr>Fermi’s observations</vt:lpstr>
      <vt:lpstr>GRB090510</vt:lpstr>
      <vt:lpstr>Delayed GeV emission</vt:lpstr>
      <vt:lpstr>Long Lived GeV emission</vt:lpstr>
      <vt:lpstr>Fermi – strong upper limits on GeV emission</vt:lpstr>
      <vt:lpstr>Even Stronger limits on EGev/EMeV</vt:lpstr>
      <vt:lpstr>Limits on Synchrotron Parameters</vt:lpstr>
      <vt:lpstr>Limit on bulk Lorentz factor</vt:lpstr>
      <vt:lpstr>New Limits on the Lorentz factor (with Y. Fan and Y. Zou)</vt:lpstr>
      <vt:lpstr>Fermi’s α distribution (GCN parameters) </vt:lpstr>
      <vt:lpstr>Slide 19</vt:lpstr>
      <vt:lpstr>SSC or IC ?</vt:lpstr>
      <vt:lpstr>Slide 21</vt:lpstr>
      <vt:lpstr>Slide 22</vt:lpstr>
      <vt:lpstr>Rules our regions in the Parameter phase space</vt:lpstr>
      <vt:lpstr>Pair Avalanche</vt:lpstr>
      <vt:lpstr>Slide 25</vt:lpstr>
      <vt:lpstr>The origin of the GeV emission?</vt:lpstr>
      <vt:lpstr>Lessons from “Undetected” LAT Bursts? Biniamini, P., Guetta, D., Nakar, E. &amp; TP</vt:lpstr>
      <vt:lpstr>Slide 28</vt:lpstr>
      <vt:lpstr>Afterglow Theory </vt:lpstr>
      <vt:lpstr>Can the forward shock synchrotron produce the observed GeV emission?</vt:lpstr>
      <vt:lpstr>Standard External Shock Spectra Fan, TP, Narayan &amp; Wei, 2008  </vt:lpstr>
      <vt:lpstr>But TP &amp; Nakar 2010, Kumar Barniol-Duran 2010</vt:lpstr>
      <vt:lpstr>Cooling and Confinement                       TP &amp; Nakar 10,Kumar Barniol-Duran, Zhou 10, Waxman &amp; Zhou 06 </vt:lpstr>
      <vt:lpstr>Cooling and Confinement</vt:lpstr>
      <vt:lpstr>Slide 35</vt:lpstr>
      <vt:lpstr>One slide before last</vt:lpstr>
      <vt:lpstr>Some Conclusions</vt:lpstr>
    </vt:vector>
  </TitlesOfParts>
  <Company>HU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Tsvi Piran</dc:creator>
  <cp:lastModifiedBy>tsvi piran</cp:lastModifiedBy>
  <cp:revision>269</cp:revision>
  <cp:lastPrinted>1999-05-27T18:55:35Z</cp:lastPrinted>
  <dcterms:created xsi:type="dcterms:W3CDTF">2010-07-15T21:20:49Z</dcterms:created>
  <dcterms:modified xsi:type="dcterms:W3CDTF">2010-07-16T07:34:41Z</dcterms:modified>
</cp:coreProperties>
</file>